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31"/>
  </p:notesMasterIdLst>
  <p:sldIdLst>
    <p:sldId id="318" r:id="rId2"/>
    <p:sldId id="258" r:id="rId3"/>
    <p:sldId id="311" r:id="rId4"/>
    <p:sldId id="312" r:id="rId5"/>
    <p:sldId id="307" r:id="rId6"/>
    <p:sldId id="308" r:id="rId7"/>
    <p:sldId id="309" r:id="rId8"/>
    <p:sldId id="297" r:id="rId9"/>
    <p:sldId id="301" r:id="rId10"/>
    <p:sldId id="310" r:id="rId11"/>
    <p:sldId id="313" r:id="rId12"/>
    <p:sldId id="314" r:id="rId13"/>
    <p:sldId id="315" r:id="rId14"/>
    <p:sldId id="319" r:id="rId15"/>
    <p:sldId id="328" r:id="rId16"/>
    <p:sldId id="330" r:id="rId17"/>
    <p:sldId id="278" r:id="rId18"/>
    <p:sldId id="320" r:id="rId19"/>
    <p:sldId id="298" r:id="rId20"/>
    <p:sldId id="473" r:id="rId21"/>
    <p:sldId id="321" r:id="rId22"/>
    <p:sldId id="325" r:id="rId23"/>
    <p:sldId id="326" r:id="rId24"/>
    <p:sldId id="331" r:id="rId25"/>
    <p:sldId id="316" r:id="rId26"/>
    <p:sldId id="343" r:id="rId27"/>
    <p:sldId id="344" r:id="rId28"/>
    <p:sldId id="352" r:id="rId29"/>
    <p:sldId id="353" r:id="rId30"/>
    <p:sldId id="345" r:id="rId31"/>
    <p:sldId id="346" r:id="rId32"/>
    <p:sldId id="284" r:id="rId33"/>
    <p:sldId id="503" r:id="rId34"/>
    <p:sldId id="285" r:id="rId35"/>
    <p:sldId id="341" r:id="rId36"/>
    <p:sldId id="340" r:id="rId37"/>
    <p:sldId id="357" r:id="rId38"/>
    <p:sldId id="356" r:id="rId39"/>
    <p:sldId id="332" r:id="rId40"/>
    <p:sldId id="266" r:id="rId41"/>
    <p:sldId id="358" r:id="rId42"/>
    <p:sldId id="286" r:id="rId43"/>
    <p:sldId id="287" r:id="rId44"/>
    <p:sldId id="450" r:id="rId45"/>
    <p:sldId id="290" r:id="rId46"/>
    <p:sldId id="291" r:id="rId47"/>
    <p:sldId id="292" r:id="rId48"/>
    <p:sldId id="289" r:id="rId49"/>
    <p:sldId id="288" r:id="rId50"/>
    <p:sldId id="359" r:id="rId51"/>
    <p:sldId id="360" r:id="rId52"/>
    <p:sldId id="361" r:id="rId53"/>
    <p:sldId id="335" r:id="rId54"/>
    <p:sldId id="336" r:id="rId55"/>
    <p:sldId id="339" r:id="rId56"/>
    <p:sldId id="334" r:id="rId57"/>
    <p:sldId id="355" r:id="rId58"/>
    <p:sldId id="362" r:id="rId59"/>
    <p:sldId id="363" r:id="rId60"/>
    <p:sldId id="364" r:id="rId61"/>
    <p:sldId id="354" r:id="rId62"/>
    <p:sldId id="351" r:id="rId63"/>
    <p:sldId id="348" r:id="rId64"/>
    <p:sldId id="349" r:id="rId65"/>
    <p:sldId id="350" r:id="rId66"/>
    <p:sldId id="406" r:id="rId67"/>
    <p:sldId id="407" r:id="rId68"/>
    <p:sldId id="317" r:id="rId69"/>
    <p:sldId id="347" r:id="rId70"/>
    <p:sldId id="260" r:id="rId71"/>
    <p:sldId id="304" r:id="rId72"/>
    <p:sldId id="305" r:id="rId73"/>
    <p:sldId id="264" r:id="rId74"/>
    <p:sldId id="293" r:id="rId75"/>
    <p:sldId id="295" r:id="rId76"/>
    <p:sldId id="257" r:id="rId77"/>
    <p:sldId id="306" r:id="rId78"/>
    <p:sldId id="451" r:id="rId79"/>
    <p:sldId id="452" r:id="rId80"/>
    <p:sldId id="453" r:id="rId81"/>
    <p:sldId id="454" r:id="rId82"/>
    <p:sldId id="455" r:id="rId83"/>
    <p:sldId id="456" r:id="rId84"/>
    <p:sldId id="457" r:id="rId85"/>
    <p:sldId id="458" r:id="rId86"/>
    <p:sldId id="459" r:id="rId87"/>
    <p:sldId id="272" r:id="rId88"/>
    <p:sldId id="279" r:id="rId89"/>
    <p:sldId id="280" r:id="rId90"/>
    <p:sldId id="281" r:id="rId91"/>
    <p:sldId id="263" r:id="rId92"/>
    <p:sldId id="265" r:id="rId93"/>
    <p:sldId id="267" r:id="rId94"/>
    <p:sldId id="269" r:id="rId95"/>
    <p:sldId id="268" r:id="rId96"/>
    <p:sldId id="273" r:id="rId97"/>
    <p:sldId id="274" r:id="rId98"/>
    <p:sldId id="275" r:id="rId99"/>
    <p:sldId id="277" r:id="rId100"/>
    <p:sldId id="276" r:id="rId101"/>
    <p:sldId id="408" r:id="rId102"/>
    <p:sldId id="430" r:id="rId103"/>
    <p:sldId id="431" r:id="rId104"/>
    <p:sldId id="432" r:id="rId105"/>
    <p:sldId id="409" r:id="rId106"/>
    <p:sldId id="410" r:id="rId107"/>
    <p:sldId id="411" r:id="rId108"/>
    <p:sldId id="412" r:id="rId109"/>
    <p:sldId id="413" r:id="rId110"/>
    <p:sldId id="414" r:id="rId111"/>
    <p:sldId id="415" r:id="rId112"/>
    <p:sldId id="417" r:id="rId113"/>
    <p:sldId id="416" r:id="rId114"/>
    <p:sldId id="418" r:id="rId115"/>
    <p:sldId id="419" r:id="rId116"/>
    <p:sldId id="420" r:id="rId117"/>
    <p:sldId id="421" r:id="rId118"/>
    <p:sldId id="422" r:id="rId119"/>
    <p:sldId id="423" r:id="rId120"/>
    <p:sldId id="424" r:id="rId121"/>
    <p:sldId id="425" r:id="rId122"/>
    <p:sldId id="426" r:id="rId123"/>
    <p:sldId id="428" r:id="rId124"/>
    <p:sldId id="429" r:id="rId125"/>
    <p:sldId id="427" r:id="rId126"/>
    <p:sldId id="365" r:id="rId127"/>
    <p:sldId id="337" r:id="rId128"/>
    <p:sldId id="338" r:id="rId129"/>
    <p:sldId id="366" r:id="rId1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C4356DD-AE0B-4470-9CD6-E23FFF41A97D}">
          <p14:sldIdLst>
            <p14:sldId id="318"/>
            <p14:sldId id="258"/>
            <p14:sldId id="311"/>
            <p14:sldId id="312"/>
            <p14:sldId id="307"/>
            <p14:sldId id="308"/>
            <p14:sldId id="309"/>
            <p14:sldId id="297"/>
            <p14:sldId id="301"/>
            <p14:sldId id="310"/>
            <p14:sldId id="313"/>
            <p14:sldId id="314"/>
            <p14:sldId id="315"/>
            <p14:sldId id="319"/>
            <p14:sldId id="328"/>
            <p14:sldId id="330"/>
            <p14:sldId id="278"/>
            <p14:sldId id="320"/>
            <p14:sldId id="298"/>
            <p14:sldId id="473"/>
            <p14:sldId id="321"/>
            <p14:sldId id="325"/>
            <p14:sldId id="326"/>
            <p14:sldId id="331"/>
            <p14:sldId id="316"/>
            <p14:sldId id="343"/>
            <p14:sldId id="344"/>
            <p14:sldId id="352"/>
            <p14:sldId id="353"/>
            <p14:sldId id="345"/>
            <p14:sldId id="346"/>
            <p14:sldId id="284"/>
            <p14:sldId id="503"/>
            <p14:sldId id="285"/>
            <p14:sldId id="341"/>
            <p14:sldId id="340"/>
            <p14:sldId id="357"/>
            <p14:sldId id="356"/>
            <p14:sldId id="332"/>
            <p14:sldId id="266"/>
            <p14:sldId id="358"/>
            <p14:sldId id="286"/>
            <p14:sldId id="287"/>
            <p14:sldId id="450"/>
            <p14:sldId id="290"/>
            <p14:sldId id="291"/>
            <p14:sldId id="292"/>
            <p14:sldId id="289"/>
            <p14:sldId id="288"/>
            <p14:sldId id="359"/>
            <p14:sldId id="360"/>
            <p14:sldId id="361"/>
            <p14:sldId id="335"/>
            <p14:sldId id="336"/>
            <p14:sldId id="339"/>
            <p14:sldId id="334"/>
            <p14:sldId id="355"/>
            <p14:sldId id="362"/>
            <p14:sldId id="363"/>
            <p14:sldId id="364"/>
            <p14:sldId id="354"/>
            <p14:sldId id="351"/>
            <p14:sldId id="348"/>
            <p14:sldId id="349"/>
            <p14:sldId id="350"/>
            <p14:sldId id="406"/>
            <p14:sldId id="407"/>
            <p14:sldId id="317"/>
            <p14:sldId id="347"/>
            <p14:sldId id="260"/>
            <p14:sldId id="304"/>
            <p14:sldId id="305"/>
            <p14:sldId id="264"/>
            <p14:sldId id="293"/>
            <p14:sldId id="295"/>
            <p14:sldId id="257"/>
            <p14:sldId id="306"/>
            <p14:sldId id="451"/>
            <p14:sldId id="452"/>
            <p14:sldId id="453"/>
            <p14:sldId id="454"/>
            <p14:sldId id="455"/>
            <p14:sldId id="456"/>
            <p14:sldId id="457"/>
            <p14:sldId id="458"/>
            <p14:sldId id="459"/>
            <p14:sldId id="272"/>
            <p14:sldId id="279"/>
            <p14:sldId id="280"/>
            <p14:sldId id="281"/>
            <p14:sldId id="263"/>
            <p14:sldId id="265"/>
            <p14:sldId id="267"/>
            <p14:sldId id="269"/>
            <p14:sldId id="268"/>
            <p14:sldId id="273"/>
            <p14:sldId id="274"/>
            <p14:sldId id="275"/>
            <p14:sldId id="277"/>
            <p14:sldId id="276"/>
            <p14:sldId id="408"/>
            <p14:sldId id="430"/>
            <p14:sldId id="431"/>
            <p14:sldId id="432"/>
            <p14:sldId id="409"/>
            <p14:sldId id="410"/>
            <p14:sldId id="411"/>
            <p14:sldId id="412"/>
            <p14:sldId id="413"/>
            <p14:sldId id="414"/>
            <p14:sldId id="415"/>
            <p14:sldId id="417"/>
            <p14:sldId id="416"/>
            <p14:sldId id="418"/>
            <p14:sldId id="419"/>
            <p14:sldId id="420"/>
            <p14:sldId id="421"/>
            <p14:sldId id="422"/>
            <p14:sldId id="423"/>
            <p14:sldId id="424"/>
            <p14:sldId id="425"/>
            <p14:sldId id="426"/>
            <p14:sldId id="428"/>
            <p14:sldId id="429"/>
            <p14:sldId id="427"/>
            <p14:sldId id="365"/>
            <p14:sldId id="337"/>
            <p14:sldId id="338"/>
            <p14:sldId id="3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ming" initials="wm" lastIdx="1" clrIdx="0">
    <p:extLst>
      <p:ext uri="{19B8F6BF-5375-455C-9EA6-DF929625EA0E}">
        <p15:presenceInfo xmlns:p15="http://schemas.microsoft.com/office/powerpoint/2012/main" userId="c2ec760580c0b4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94690"/>
  </p:normalViewPr>
  <p:slideViewPr>
    <p:cSldViewPr>
      <p:cViewPr varScale="1">
        <p:scale>
          <a:sx n="120" d="100"/>
          <a:sy n="120" d="100"/>
        </p:scale>
        <p:origin x="1218"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image" Target="../media/image2.jpeg"/></Relationships>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image" Target="../media/image2.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7EBA6-1A8C-4FC4-8C34-CF86A8A8F62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zh-CN" altLang="en-US"/>
        </a:p>
      </dgm:t>
    </dgm:pt>
    <dgm:pt modelId="{4D3F0AA3-477E-42E0-8EB6-2B354A3DE3A2}">
      <dgm:prSet/>
      <dgm:spPr/>
      <dgm:t>
        <a:bodyPr/>
        <a:lstStyle/>
        <a:p>
          <a:r>
            <a:rPr lang="zh-CN" altLang="en-US" dirty="0"/>
            <a:t>一、什么</a:t>
          </a:r>
          <a:r>
            <a:rPr lang="zh-CN" altLang="en-US"/>
            <a:t>是文化</a:t>
          </a:r>
          <a:endParaRPr lang="zh-CN" altLang="en-US" dirty="0"/>
        </a:p>
      </dgm:t>
    </dgm:pt>
    <dgm:pt modelId="{F1B5BF7B-321E-4137-A51C-98675EF14403}" type="parTrans" cxnId="{5DD36F2D-763F-4AF6-96D8-7A9F94E10A18}">
      <dgm:prSet/>
      <dgm:spPr/>
      <dgm:t>
        <a:bodyPr/>
        <a:lstStyle/>
        <a:p>
          <a:endParaRPr lang="zh-CN" altLang="en-US"/>
        </a:p>
      </dgm:t>
    </dgm:pt>
    <dgm:pt modelId="{1B2458FB-C5CF-4AD9-8D10-0C34F10F2586}" type="sibTrans" cxnId="{5DD36F2D-763F-4AF6-96D8-7A9F94E10A18}">
      <dgm:prSet/>
      <dgm:spPr/>
      <dgm:t>
        <a:bodyPr/>
        <a:lstStyle/>
        <a:p>
          <a:endParaRPr lang="zh-CN" altLang="en-US"/>
        </a:p>
      </dgm:t>
    </dgm:pt>
    <dgm:pt modelId="{32A43B3C-69BB-4CAF-80D7-1355FD39BBB8}">
      <dgm:prSet/>
      <dgm:spPr/>
      <dgm:t>
        <a:bodyPr/>
        <a:lstStyle/>
        <a:p>
          <a:r>
            <a:rPr lang="zh-CN" altLang="en-US" dirty="0"/>
            <a:t>二、文化理论与制度</a:t>
          </a:r>
        </a:p>
      </dgm:t>
    </dgm:pt>
    <dgm:pt modelId="{22F4AB3B-9996-43E0-9BBB-F0FF20F5416C}" type="parTrans" cxnId="{B109786F-E7D0-4C9F-9010-1998CCD30693}">
      <dgm:prSet/>
      <dgm:spPr/>
      <dgm:t>
        <a:bodyPr/>
        <a:lstStyle/>
        <a:p>
          <a:endParaRPr lang="zh-CN" altLang="en-US"/>
        </a:p>
      </dgm:t>
    </dgm:pt>
    <dgm:pt modelId="{6524E7C2-DCA4-4B80-A99C-9767C5811D02}" type="sibTrans" cxnId="{B109786F-E7D0-4C9F-9010-1998CCD30693}">
      <dgm:prSet/>
      <dgm:spPr/>
      <dgm:t>
        <a:bodyPr/>
        <a:lstStyle/>
        <a:p>
          <a:endParaRPr lang="zh-CN" altLang="en-US"/>
        </a:p>
      </dgm:t>
    </dgm:pt>
    <dgm:pt modelId="{E5EDFB45-A1E1-4FA0-8D88-30B8724A571E}">
      <dgm:prSet/>
      <dgm:spPr/>
      <dgm:t>
        <a:bodyPr/>
        <a:lstStyle/>
        <a:p>
          <a:r>
            <a:rPr lang="zh-CN" altLang="en-US" dirty="0"/>
            <a:t>三、意识形态工作</a:t>
          </a:r>
        </a:p>
      </dgm:t>
    </dgm:pt>
    <dgm:pt modelId="{7ABA99AE-E0E4-4C76-BB61-AACA12E85FAE}" type="parTrans" cxnId="{07AC22E7-BFFD-4165-A063-6831DA224490}">
      <dgm:prSet/>
      <dgm:spPr/>
      <dgm:t>
        <a:bodyPr/>
        <a:lstStyle/>
        <a:p>
          <a:endParaRPr lang="zh-CN" altLang="en-US"/>
        </a:p>
      </dgm:t>
    </dgm:pt>
    <dgm:pt modelId="{40DE0D33-4F95-4512-803F-2B659D97A084}" type="sibTrans" cxnId="{07AC22E7-BFFD-4165-A063-6831DA224490}">
      <dgm:prSet/>
      <dgm:spPr/>
      <dgm:t>
        <a:bodyPr/>
        <a:lstStyle/>
        <a:p>
          <a:endParaRPr lang="zh-CN" altLang="en-US"/>
        </a:p>
      </dgm:t>
    </dgm:pt>
    <dgm:pt modelId="{6FD6F2C0-20EE-432E-8D9B-2DC5472A1063}">
      <dgm:prSet/>
      <dgm:spPr/>
      <dgm:t>
        <a:bodyPr/>
        <a:lstStyle/>
        <a:p>
          <a:r>
            <a:rPr lang="zh-CN" altLang="en-US" dirty="0"/>
            <a:t>四、核心价值观</a:t>
          </a:r>
          <a:endParaRPr lang="zh-CN" dirty="0"/>
        </a:p>
      </dgm:t>
    </dgm:pt>
    <dgm:pt modelId="{CE782930-C956-4FD2-BF33-4455157CB993}" type="parTrans" cxnId="{2E606B57-821C-4CD5-8AB1-853B038775E4}">
      <dgm:prSet/>
      <dgm:spPr/>
      <dgm:t>
        <a:bodyPr/>
        <a:lstStyle/>
        <a:p>
          <a:endParaRPr lang="zh-CN" altLang="en-US"/>
        </a:p>
      </dgm:t>
    </dgm:pt>
    <dgm:pt modelId="{8833A89C-ADAE-4A01-BFC0-C36DD3462E5F}" type="sibTrans" cxnId="{2E606B57-821C-4CD5-8AB1-853B038775E4}">
      <dgm:prSet/>
      <dgm:spPr/>
      <dgm:t>
        <a:bodyPr/>
        <a:lstStyle/>
        <a:p>
          <a:endParaRPr lang="zh-CN" altLang="en-US"/>
        </a:p>
      </dgm:t>
    </dgm:pt>
    <dgm:pt modelId="{CE7E1070-233F-402A-8E7F-36900D7BAF5E}">
      <dgm:prSet/>
      <dgm:spPr/>
      <dgm:t>
        <a:bodyPr/>
        <a:lstStyle/>
        <a:p>
          <a:r>
            <a:rPr lang="zh-CN" altLang="en-US" dirty="0"/>
            <a:t>五、文化产业</a:t>
          </a:r>
        </a:p>
      </dgm:t>
    </dgm:pt>
    <dgm:pt modelId="{D70BF01A-1AD3-43CF-8C15-751FA6BCDD51}" type="parTrans" cxnId="{C5428336-1FA9-4EDE-8AA6-A2DB1B204429}">
      <dgm:prSet/>
      <dgm:spPr/>
      <dgm:t>
        <a:bodyPr/>
        <a:lstStyle/>
        <a:p>
          <a:endParaRPr lang="zh-CN" altLang="en-US"/>
        </a:p>
      </dgm:t>
    </dgm:pt>
    <dgm:pt modelId="{C0F751F1-E0E7-4D44-A73B-82E68618112B}" type="sibTrans" cxnId="{C5428336-1FA9-4EDE-8AA6-A2DB1B204429}">
      <dgm:prSet/>
      <dgm:spPr/>
      <dgm:t>
        <a:bodyPr/>
        <a:lstStyle/>
        <a:p>
          <a:endParaRPr lang="zh-CN" altLang="en-US"/>
        </a:p>
      </dgm:t>
    </dgm:pt>
    <dgm:pt modelId="{62ADAE4D-2863-6B4A-AF94-05939B92EF80}">
      <dgm:prSet/>
      <dgm:spPr/>
      <dgm:t>
        <a:bodyPr/>
        <a:lstStyle/>
        <a:p>
          <a:r>
            <a:rPr lang="zh-CN" altLang="en-US" dirty="0"/>
            <a:t>六、文化建设</a:t>
          </a:r>
        </a:p>
      </dgm:t>
    </dgm:pt>
    <dgm:pt modelId="{C14189F4-2EAD-6849-B8AB-8B0A8BE3ECF5}" type="parTrans" cxnId="{4911E41F-BE90-5640-861C-C5AD2D289ED5}">
      <dgm:prSet/>
      <dgm:spPr/>
      <dgm:t>
        <a:bodyPr/>
        <a:lstStyle/>
        <a:p>
          <a:endParaRPr lang="zh-CN" altLang="en-US"/>
        </a:p>
      </dgm:t>
    </dgm:pt>
    <dgm:pt modelId="{F4C770F1-EA9A-B941-A60B-53971C9AB032}" type="sibTrans" cxnId="{4911E41F-BE90-5640-861C-C5AD2D289ED5}">
      <dgm:prSet/>
      <dgm:spPr/>
      <dgm:t>
        <a:bodyPr/>
        <a:lstStyle/>
        <a:p>
          <a:endParaRPr lang="zh-CN" altLang="en-US"/>
        </a:p>
      </dgm:t>
    </dgm:pt>
    <dgm:pt modelId="{DF73D496-3940-4D07-9098-58C6CD9A39CC}" type="pres">
      <dgm:prSet presAssocID="{D107EBA6-1A8C-4FC4-8C34-CF86A8A8F629}" presName="vert0" presStyleCnt="0">
        <dgm:presLayoutVars>
          <dgm:dir/>
          <dgm:animOne val="branch"/>
          <dgm:animLvl val="lvl"/>
        </dgm:presLayoutVars>
      </dgm:prSet>
      <dgm:spPr/>
    </dgm:pt>
    <dgm:pt modelId="{B33E40FD-D52A-49F7-B70A-D8BCB1A69C74}" type="pres">
      <dgm:prSet presAssocID="{4D3F0AA3-477E-42E0-8EB6-2B354A3DE3A2}" presName="thickLine" presStyleLbl="alignNode1" presStyleIdx="0" presStyleCnt="6"/>
      <dgm:spPr/>
    </dgm:pt>
    <dgm:pt modelId="{915C361E-6A0D-4D06-BE35-99B0F4EC214B}" type="pres">
      <dgm:prSet presAssocID="{4D3F0AA3-477E-42E0-8EB6-2B354A3DE3A2}" presName="horz1" presStyleCnt="0"/>
      <dgm:spPr/>
    </dgm:pt>
    <dgm:pt modelId="{56838057-9092-4585-AAC8-236C8A577F8B}" type="pres">
      <dgm:prSet presAssocID="{4D3F0AA3-477E-42E0-8EB6-2B354A3DE3A2}" presName="tx1" presStyleLbl="revTx" presStyleIdx="0" presStyleCnt="6"/>
      <dgm:spPr/>
    </dgm:pt>
    <dgm:pt modelId="{6BB1739B-BACA-4067-B267-16E818FF52F3}" type="pres">
      <dgm:prSet presAssocID="{4D3F0AA3-477E-42E0-8EB6-2B354A3DE3A2}" presName="vert1" presStyleCnt="0"/>
      <dgm:spPr/>
    </dgm:pt>
    <dgm:pt modelId="{FEB9BEE4-13E0-4E3E-AD68-999765AA1F19}" type="pres">
      <dgm:prSet presAssocID="{32A43B3C-69BB-4CAF-80D7-1355FD39BBB8}" presName="thickLine" presStyleLbl="alignNode1" presStyleIdx="1" presStyleCnt="6"/>
      <dgm:spPr/>
    </dgm:pt>
    <dgm:pt modelId="{4E5B97D1-C200-42EA-93F2-0A547D128C01}" type="pres">
      <dgm:prSet presAssocID="{32A43B3C-69BB-4CAF-80D7-1355FD39BBB8}" presName="horz1" presStyleCnt="0"/>
      <dgm:spPr/>
    </dgm:pt>
    <dgm:pt modelId="{9CEE599D-7EDA-449A-A5C2-0884865F8CE4}" type="pres">
      <dgm:prSet presAssocID="{32A43B3C-69BB-4CAF-80D7-1355FD39BBB8}" presName="tx1" presStyleLbl="revTx" presStyleIdx="1" presStyleCnt="6"/>
      <dgm:spPr/>
    </dgm:pt>
    <dgm:pt modelId="{C6430D0C-CB14-4163-B4CE-F8338139785A}" type="pres">
      <dgm:prSet presAssocID="{32A43B3C-69BB-4CAF-80D7-1355FD39BBB8}" presName="vert1" presStyleCnt="0"/>
      <dgm:spPr/>
    </dgm:pt>
    <dgm:pt modelId="{31443029-919B-4FA3-B70E-43EC4F7E476A}" type="pres">
      <dgm:prSet presAssocID="{E5EDFB45-A1E1-4FA0-8D88-30B8724A571E}" presName="thickLine" presStyleLbl="alignNode1" presStyleIdx="2" presStyleCnt="6"/>
      <dgm:spPr/>
    </dgm:pt>
    <dgm:pt modelId="{947D0E41-27F2-4E43-943F-65E23019D801}" type="pres">
      <dgm:prSet presAssocID="{E5EDFB45-A1E1-4FA0-8D88-30B8724A571E}" presName="horz1" presStyleCnt="0"/>
      <dgm:spPr/>
    </dgm:pt>
    <dgm:pt modelId="{CA8FDF77-A2A0-4462-9130-FE7397620C92}" type="pres">
      <dgm:prSet presAssocID="{E5EDFB45-A1E1-4FA0-8D88-30B8724A571E}" presName="tx1" presStyleLbl="revTx" presStyleIdx="2" presStyleCnt="6"/>
      <dgm:spPr/>
    </dgm:pt>
    <dgm:pt modelId="{BE6C9ADD-E25A-47CD-B4D3-5A25B2C10FE9}" type="pres">
      <dgm:prSet presAssocID="{E5EDFB45-A1E1-4FA0-8D88-30B8724A571E}" presName="vert1" presStyleCnt="0"/>
      <dgm:spPr/>
    </dgm:pt>
    <dgm:pt modelId="{23F125D7-88D7-4047-9586-7E4121C5524F}" type="pres">
      <dgm:prSet presAssocID="{6FD6F2C0-20EE-432E-8D9B-2DC5472A1063}" presName="thickLine" presStyleLbl="alignNode1" presStyleIdx="3" presStyleCnt="6"/>
      <dgm:spPr/>
    </dgm:pt>
    <dgm:pt modelId="{E7F231BC-F54C-4A97-A18F-10010D55A73E}" type="pres">
      <dgm:prSet presAssocID="{6FD6F2C0-20EE-432E-8D9B-2DC5472A1063}" presName="horz1" presStyleCnt="0"/>
      <dgm:spPr/>
    </dgm:pt>
    <dgm:pt modelId="{63441769-402A-40EF-80FA-41946A1F02FE}" type="pres">
      <dgm:prSet presAssocID="{6FD6F2C0-20EE-432E-8D9B-2DC5472A1063}" presName="tx1" presStyleLbl="revTx" presStyleIdx="3" presStyleCnt="6"/>
      <dgm:spPr/>
    </dgm:pt>
    <dgm:pt modelId="{0A9966FB-F400-44C0-B3C1-3DF16EFDDBF2}" type="pres">
      <dgm:prSet presAssocID="{6FD6F2C0-20EE-432E-8D9B-2DC5472A1063}" presName="vert1" presStyleCnt="0"/>
      <dgm:spPr/>
    </dgm:pt>
    <dgm:pt modelId="{D70AF952-FB68-4C6C-AFC2-5F9872E15185}" type="pres">
      <dgm:prSet presAssocID="{CE7E1070-233F-402A-8E7F-36900D7BAF5E}" presName="thickLine" presStyleLbl="alignNode1" presStyleIdx="4" presStyleCnt="6"/>
      <dgm:spPr/>
    </dgm:pt>
    <dgm:pt modelId="{37298ABB-F407-4C0E-ACE4-EED79D43F03D}" type="pres">
      <dgm:prSet presAssocID="{CE7E1070-233F-402A-8E7F-36900D7BAF5E}" presName="horz1" presStyleCnt="0"/>
      <dgm:spPr/>
    </dgm:pt>
    <dgm:pt modelId="{E755C35B-B310-453F-9C9A-F1426CA6DD66}" type="pres">
      <dgm:prSet presAssocID="{CE7E1070-233F-402A-8E7F-36900D7BAF5E}" presName="tx1" presStyleLbl="revTx" presStyleIdx="4" presStyleCnt="6"/>
      <dgm:spPr/>
    </dgm:pt>
    <dgm:pt modelId="{1FBD9C7A-9BBC-4C9D-9445-0B71A878610C}" type="pres">
      <dgm:prSet presAssocID="{CE7E1070-233F-402A-8E7F-36900D7BAF5E}" presName="vert1" presStyleCnt="0"/>
      <dgm:spPr/>
    </dgm:pt>
    <dgm:pt modelId="{56776560-B468-8245-AA5E-9E696A542B3B}" type="pres">
      <dgm:prSet presAssocID="{62ADAE4D-2863-6B4A-AF94-05939B92EF80}" presName="thickLine" presStyleLbl="alignNode1" presStyleIdx="5" presStyleCnt="6"/>
      <dgm:spPr/>
    </dgm:pt>
    <dgm:pt modelId="{00D88FE3-F60C-624F-8A9C-EC1BD3ED29A8}" type="pres">
      <dgm:prSet presAssocID="{62ADAE4D-2863-6B4A-AF94-05939B92EF80}" presName="horz1" presStyleCnt="0"/>
      <dgm:spPr/>
    </dgm:pt>
    <dgm:pt modelId="{86593AFA-F51F-7745-8508-37DC9F4F9C90}" type="pres">
      <dgm:prSet presAssocID="{62ADAE4D-2863-6B4A-AF94-05939B92EF80}" presName="tx1" presStyleLbl="revTx" presStyleIdx="5" presStyleCnt="6"/>
      <dgm:spPr/>
    </dgm:pt>
    <dgm:pt modelId="{C1242A60-FB18-904E-9DF0-A297C749429E}" type="pres">
      <dgm:prSet presAssocID="{62ADAE4D-2863-6B4A-AF94-05939B92EF80}" presName="vert1" presStyleCnt="0"/>
      <dgm:spPr/>
    </dgm:pt>
  </dgm:ptLst>
  <dgm:cxnLst>
    <dgm:cxn modelId="{4911E41F-BE90-5640-861C-C5AD2D289ED5}" srcId="{D107EBA6-1A8C-4FC4-8C34-CF86A8A8F629}" destId="{62ADAE4D-2863-6B4A-AF94-05939B92EF80}" srcOrd="5" destOrd="0" parTransId="{C14189F4-2EAD-6849-B8AB-8B0A8BE3ECF5}" sibTransId="{F4C770F1-EA9A-B941-A60B-53971C9AB032}"/>
    <dgm:cxn modelId="{5DD36F2D-763F-4AF6-96D8-7A9F94E10A18}" srcId="{D107EBA6-1A8C-4FC4-8C34-CF86A8A8F629}" destId="{4D3F0AA3-477E-42E0-8EB6-2B354A3DE3A2}" srcOrd="0" destOrd="0" parTransId="{F1B5BF7B-321E-4137-A51C-98675EF14403}" sibTransId="{1B2458FB-C5CF-4AD9-8D10-0C34F10F2586}"/>
    <dgm:cxn modelId="{C5428336-1FA9-4EDE-8AA6-A2DB1B204429}" srcId="{D107EBA6-1A8C-4FC4-8C34-CF86A8A8F629}" destId="{CE7E1070-233F-402A-8E7F-36900D7BAF5E}" srcOrd="4" destOrd="0" parTransId="{D70BF01A-1AD3-43CF-8C15-751FA6BCDD51}" sibTransId="{C0F751F1-E0E7-4D44-A73B-82E68618112B}"/>
    <dgm:cxn modelId="{C51A853C-C675-4908-B9A6-B191F8900B1E}" type="presOf" srcId="{CE7E1070-233F-402A-8E7F-36900D7BAF5E}" destId="{E755C35B-B310-453F-9C9A-F1426CA6DD66}" srcOrd="0" destOrd="0" presId="urn:microsoft.com/office/officeart/2008/layout/LinedList"/>
    <dgm:cxn modelId="{3F660C42-7430-4383-905A-13A68AB73A0F}" type="presOf" srcId="{4D3F0AA3-477E-42E0-8EB6-2B354A3DE3A2}" destId="{56838057-9092-4585-AAC8-236C8A577F8B}" srcOrd="0" destOrd="0" presId="urn:microsoft.com/office/officeart/2008/layout/LinedList"/>
    <dgm:cxn modelId="{B109786F-E7D0-4C9F-9010-1998CCD30693}" srcId="{D107EBA6-1A8C-4FC4-8C34-CF86A8A8F629}" destId="{32A43B3C-69BB-4CAF-80D7-1355FD39BBB8}" srcOrd="1" destOrd="0" parTransId="{22F4AB3B-9996-43E0-9BBB-F0FF20F5416C}" sibTransId="{6524E7C2-DCA4-4B80-A99C-9767C5811D02}"/>
    <dgm:cxn modelId="{2E606B57-821C-4CD5-8AB1-853B038775E4}" srcId="{D107EBA6-1A8C-4FC4-8C34-CF86A8A8F629}" destId="{6FD6F2C0-20EE-432E-8D9B-2DC5472A1063}" srcOrd="3" destOrd="0" parTransId="{CE782930-C956-4FD2-BF33-4455157CB993}" sibTransId="{8833A89C-ADAE-4A01-BFC0-C36DD3462E5F}"/>
    <dgm:cxn modelId="{8ECE8685-E1C5-F141-BE22-BE6B6B03D2EA}" type="presOf" srcId="{62ADAE4D-2863-6B4A-AF94-05939B92EF80}" destId="{86593AFA-F51F-7745-8508-37DC9F4F9C90}" srcOrd="0" destOrd="0" presId="urn:microsoft.com/office/officeart/2008/layout/LinedList"/>
    <dgm:cxn modelId="{8840E687-4BB5-4850-B4DC-5A711F91920C}" type="presOf" srcId="{E5EDFB45-A1E1-4FA0-8D88-30B8724A571E}" destId="{CA8FDF77-A2A0-4462-9130-FE7397620C92}" srcOrd="0" destOrd="0" presId="urn:microsoft.com/office/officeart/2008/layout/LinedList"/>
    <dgm:cxn modelId="{40064BA8-E695-4B70-9E1A-8E31759A7C8A}" type="presOf" srcId="{D107EBA6-1A8C-4FC4-8C34-CF86A8A8F629}" destId="{DF73D496-3940-4D07-9098-58C6CD9A39CC}" srcOrd="0" destOrd="0" presId="urn:microsoft.com/office/officeart/2008/layout/LinedList"/>
    <dgm:cxn modelId="{5E5D1FBE-552E-4275-8294-3B71B4CE4867}" type="presOf" srcId="{32A43B3C-69BB-4CAF-80D7-1355FD39BBB8}" destId="{9CEE599D-7EDA-449A-A5C2-0884865F8CE4}" srcOrd="0" destOrd="0" presId="urn:microsoft.com/office/officeart/2008/layout/LinedList"/>
    <dgm:cxn modelId="{E099E8C7-8FCC-442F-BD9B-E8D01DF3DDA1}" type="presOf" srcId="{6FD6F2C0-20EE-432E-8D9B-2DC5472A1063}" destId="{63441769-402A-40EF-80FA-41946A1F02FE}" srcOrd="0" destOrd="0" presId="urn:microsoft.com/office/officeart/2008/layout/LinedList"/>
    <dgm:cxn modelId="{07AC22E7-BFFD-4165-A063-6831DA224490}" srcId="{D107EBA6-1A8C-4FC4-8C34-CF86A8A8F629}" destId="{E5EDFB45-A1E1-4FA0-8D88-30B8724A571E}" srcOrd="2" destOrd="0" parTransId="{7ABA99AE-E0E4-4C76-BB61-AACA12E85FAE}" sibTransId="{40DE0D33-4F95-4512-803F-2B659D97A084}"/>
    <dgm:cxn modelId="{0AA88E30-B5CC-4E69-994A-5D6FF2CA4480}" type="presParOf" srcId="{DF73D496-3940-4D07-9098-58C6CD9A39CC}" destId="{B33E40FD-D52A-49F7-B70A-D8BCB1A69C74}" srcOrd="0" destOrd="0" presId="urn:microsoft.com/office/officeart/2008/layout/LinedList"/>
    <dgm:cxn modelId="{A86F180A-4EA8-4A5B-AA6C-5CEE5BFA6C7E}" type="presParOf" srcId="{DF73D496-3940-4D07-9098-58C6CD9A39CC}" destId="{915C361E-6A0D-4D06-BE35-99B0F4EC214B}" srcOrd="1" destOrd="0" presId="urn:microsoft.com/office/officeart/2008/layout/LinedList"/>
    <dgm:cxn modelId="{A18FDE36-4487-47DC-AB4D-93F02E8B02D6}" type="presParOf" srcId="{915C361E-6A0D-4D06-BE35-99B0F4EC214B}" destId="{56838057-9092-4585-AAC8-236C8A577F8B}" srcOrd="0" destOrd="0" presId="urn:microsoft.com/office/officeart/2008/layout/LinedList"/>
    <dgm:cxn modelId="{3DDF45D3-C216-4BC8-8C94-34F168553A4B}" type="presParOf" srcId="{915C361E-6A0D-4D06-BE35-99B0F4EC214B}" destId="{6BB1739B-BACA-4067-B267-16E818FF52F3}" srcOrd="1" destOrd="0" presId="urn:microsoft.com/office/officeart/2008/layout/LinedList"/>
    <dgm:cxn modelId="{0075D8E3-4FCF-408A-A3BE-7868A60DAE98}" type="presParOf" srcId="{DF73D496-3940-4D07-9098-58C6CD9A39CC}" destId="{FEB9BEE4-13E0-4E3E-AD68-999765AA1F19}" srcOrd="2" destOrd="0" presId="urn:microsoft.com/office/officeart/2008/layout/LinedList"/>
    <dgm:cxn modelId="{3A47A12B-311A-45D4-B67F-92E1E3663E76}" type="presParOf" srcId="{DF73D496-3940-4D07-9098-58C6CD9A39CC}" destId="{4E5B97D1-C200-42EA-93F2-0A547D128C01}" srcOrd="3" destOrd="0" presId="urn:microsoft.com/office/officeart/2008/layout/LinedList"/>
    <dgm:cxn modelId="{B18CEC9C-7A8B-4742-BA83-A741BA6118E5}" type="presParOf" srcId="{4E5B97D1-C200-42EA-93F2-0A547D128C01}" destId="{9CEE599D-7EDA-449A-A5C2-0884865F8CE4}" srcOrd="0" destOrd="0" presId="urn:microsoft.com/office/officeart/2008/layout/LinedList"/>
    <dgm:cxn modelId="{6CB5A0B0-FFD5-4733-A2D6-29404A189837}" type="presParOf" srcId="{4E5B97D1-C200-42EA-93F2-0A547D128C01}" destId="{C6430D0C-CB14-4163-B4CE-F8338139785A}" srcOrd="1" destOrd="0" presId="urn:microsoft.com/office/officeart/2008/layout/LinedList"/>
    <dgm:cxn modelId="{72C459DC-AAD6-4B95-8790-1DB832439577}" type="presParOf" srcId="{DF73D496-3940-4D07-9098-58C6CD9A39CC}" destId="{31443029-919B-4FA3-B70E-43EC4F7E476A}" srcOrd="4" destOrd="0" presId="urn:microsoft.com/office/officeart/2008/layout/LinedList"/>
    <dgm:cxn modelId="{48529261-7FFD-4E45-9E7B-D27E2BCCD303}" type="presParOf" srcId="{DF73D496-3940-4D07-9098-58C6CD9A39CC}" destId="{947D0E41-27F2-4E43-943F-65E23019D801}" srcOrd="5" destOrd="0" presId="urn:microsoft.com/office/officeart/2008/layout/LinedList"/>
    <dgm:cxn modelId="{4EC629D7-6C29-4FEC-800F-32FC469AB031}" type="presParOf" srcId="{947D0E41-27F2-4E43-943F-65E23019D801}" destId="{CA8FDF77-A2A0-4462-9130-FE7397620C92}" srcOrd="0" destOrd="0" presId="urn:microsoft.com/office/officeart/2008/layout/LinedList"/>
    <dgm:cxn modelId="{29ABE17D-B8E0-41B2-8127-FEEF47728FDD}" type="presParOf" srcId="{947D0E41-27F2-4E43-943F-65E23019D801}" destId="{BE6C9ADD-E25A-47CD-B4D3-5A25B2C10FE9}" srcOrd="1" destOrd="0" presId="urn:microsoft.com/office/officeart/2008/layout/LinedList"/>
    <dgm:cxn modelId="{C40AC4C4-A9DE-40C8-AEE1-FCF44E538C3B}" type="presParOf" srcId="{DF73D496-3940-4D07-9098-58C6CD9A39CC}" destId="{23F125D7-88D7-4047-9586-7E4121C5524F}" srcOrd="6" destOrd="0" presId="urn:microsoft.com/office/officeart/2008/layout/LinedList"/>
    <dgm:cxn modelId="{C9EC80FC-680D-4055-B5B9-F73C837CD1D0}" type="presParOf" srcId="{DF73D496-3940-4D07-9098-58C6CD9A39CC}" destId="{E7F231BC-F54C-4A97-A18F-10010D55A73E}" srcOrd="7" destOrd="0" presId="urn:microsoft.com/office/officeart/2008/layout/LinedList"/>
    <dgm:cxn modelId="{442735DF-4165-4DA8-9B0E-FD849BC645B8}" type="presParOf" srcId="{E7F231BC-F54C-4A97-A18F-10010D55A73E}" destId="{63441769-402A-40EF-80FA-41946A1F02FE}" srcOrd="0" destOrd="0" presId="urn:microsoft.com/office/officeart/2008/layout/LinedList"/>
    <dgm:cxn modelId="{58064F62-5A50-4EDF-AF03-B71C2A188EEB}" type="presParOf" srcId="{E7F231BC-F54C-4A97-A18F-10010D55A73E}" destId="{0A9966FB-F400-44C0-B3C1-3DF16EFDDBF2}" srcOrd="1" destOrd="0" presId="urn:microsoft.com/office/officeart/2008/layout/LinedList"/>
    <dgm:cxn modelId="{39C01162-971E-400F-A77C-E78E5AEA0ED8}" type="presParOf" srcId="{DF73D496-3940-4D07-9098-58C6CD9A39CC}" destId="{D70AF952-FB68-4C6C-AFC2-5F9872E15185}" srcOrd="8" destOrd="0" presId="urn:microsoft.com/office/officeart/2008/layout/LinedList"/>
    <dgm:cxn modelId="{3ADEA100-E53D-406A-BD80-AC304FF02BB3}" type="presParOf" srcId="{DF73D496-3940-4D07-9098-58C6CD9A39CC}" destId="{37298ABB-F407-4C0E-ACE4-EED79D43F03D}" srcOrd="9" destOrd="0" presId="urn:microsoft.com/office/officeart/2008/layout/LinedList"/>
    <dgm:cxn modelId="{D9A45D23-ABDC-4060-BAE3-A36D4095D591}" type="presParOf" srcId="{37298ABB-F407-4C0E-ACE4-EED79D43F03D}" destId="{E755C35B-B310-453F-9C9A-F1426CA6DD66}" srcOrd="0" destOrd="0" presId="urn:microsoft.com/office/officeart/2008/layout/LinedList"/>
    <dgm:cxn modelId="{2AAE0FA4-5027-438C-B868-1BB15B68E8F1}" type="presParOf" srcId="{37298ABB-F407-4C0E-ACE4-EED79D43F03D}" destId="{1FBD9C7A-9BBC-4C9D-9445-0B71A878610C}" srcOrd="1" destOrd="0" presId="urn:microsoft.com/office/officeart/2008/layout/LinedList"/>
    <dgm:cxn modelId="{4551A563-EB54-0444-9F59-4B510E9E78E7}" type="presParOf" srcId="{DF73D496-3940-4D07-9098-58C6CD9A39CC}" destId="{56776560-B468-8245-AA5E-9E696A542B3B}" srcOrd="10" destOrd="0" presId="urn:microsoft.com/office/officeart/2008/layout/LinedList"/>
    <dgm:cxn modelId="{F2BF389F-DBCC-2D46-9C93-D66B75C06DAC}" type="presParOf" srcId="{DF73D496-3940-4D07-9098-58C6CD9A39CC}" destId="{00D88FE3-F60C-624F-8A9C-EC1BD3ED29A8}" srcOrd="11" destOrd="0" presId="urn:microsoft.com/office/officeart/2008/layout/LinedList"/>
    <dgm:cxn modelId="{F12719D4-4FC4-C04C-94F1-EEA93A5062D4}" type="presParOf" srcId="{00D88FE3-F60C-624F-8A9C-EC1BD3ED29A8}" destId="{86593AFA-F51F-7745-8508-37DC9F4F9C90}" srcOrd="0" destOrd="0" presId="urn:microsoft.com/office/officeart/2008/layout/LinedList"/>
    <dgm:cxn modelId="{090BEA71-1C42-DD4C-A386-BCC5B93AEABD}" type="presParOf" srcId="{00D88FE3-F60C-624F-8A9C-EC1BD3ED29A8}" destId="{C1242A60-FB18-904E-9DF0-A297C749429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15E8FA-7DE7-0B43-8AB4-52EC8682031D}" type="doc">
      <dgm:prSet loTypeId="urn:microsoft.com/office/officeart/2005/8/layout/venn2" loCatId="" qsTypeId="urn:microsoft.com/office/officeart/2005/8/quickstyle/simple1" qsCatId="simple" csTypeId="urn:microsoft.com/office/officeart/2005/8/colors/accent1_2" csCatId="accent1" phldr="1"/>
      <dgm:spPr/>
    </dgm:pt>
    <dgm:pt modelId="{F1C6FD45-71DB-254E-B519-497D7FB01B4D}">
      <dgm:prSet phldrT="[文本]" custT="1"/>
      <dgm:spPr/>
      <dgm:t>
        <a:bodyPr/>
        <a:lstStyle/>
        <a:p>
          <a:r>
            <a:rPr lang="zh-CN" altLang="en-US" sz="2000" dirty="0"/>
            <a:t>器物</a:t>
          </a:r>
        </a:p>
      </dgm:t>
    </dgm:pt>
    <dgm:pt modelId="{C7AC0112-FA88-C146-B321-5FF57169D8FE}" type="parTrans" cxnId="{8F2767CA-72A3-484E-9F37-2D345D3A967A}">
      <dgm:prSet/>
      <dgm:spPr/>
      <dgm:t>
        <a:bodyPr/>
        <a:lstStyle/>
        <a:p>
          <a:endParaRPr lang="zh-CN" altLang="en-US"/>
        </a:p>
      </dgm:t>
    </dgm:pt>
    <dgm:pt modelId="{B6A7F66A-7446-DC4C-8015-969877653C08}" type="sibTrans" cxnId="{8F2767CA-72A3-484E-9F37-2D345D3A967A}">
      <dgm:prSet/>
      <dgm:spPr/>
      <dgm:t>
        <a:bodyPr/>
        <a:lstStyle/>
        <a:p>
          <a:endParaRPr lang="zh-CN" altLang="en-US"/>
        </a:p>
      </dgm:t>
    </dgm:pt>
    <dgm:pt modelId="{16F3CDF4-40B4-A54F-B304-D6D27E092418}">
      <dgm:prSet phldrT="[文本]" custT="1"/>
      <dgm:spPr/>
      <dgm:t>
        <a:bodyPr/>
        <a:lstStyle/>
        <a:p>
          <a:r>
            <a:rPr lang="zh-CN" altLang="en-US" sz="2000" dirty="0"/>
            <a:t>制度</a:t>
          </a:r>
        </a:p>
      </dgm:t>
    </dgm:pt>
    <dgm:pt modelId="{257039C6-DE0F-AE4A-905D-F718D72C9703}" type="parTrans" cxnId="{F3146139-2C70-4042-AC27-BBBAF87C573E}">
      <dgm:prSet/>
      <dgm:spPr/>
      <dgm:t>
        <a:bodyPr/>
        <a:lstStyle/>
        <a:p>
          <a:endParaRPr lang="zh-CN" altLang="en-US"/>
        </a:p>
      </dgm:t>
    </dgm:pt>
    <dgm:pt modelId="{AA4ADD8F-1694-9149-BB0B-1FDB954C82B8}" type="sibTrans" cxnId="{F3146139-2C70-4042-AC27-BBBAF87C573E}">
      <dgm:prSet/>
      <dgm:spPr/>
      <dgm:t>
        <a:bodyPr/>
        <a:lstStyle/>
        <a:p>
          <a:endParaRPr lang="zh-CN" altLang="en-US"/>
        </a:p>
      </dgm:t>
    </dgm:pt>
    <dgm:pt modelId="{EEB6E041-F31E-8B43-975B-5FA7EC3AB579}">
      <dgm:prSet phldrT="[文本]" custT="1"/>
      <dgm:spPr/>
      <dgm:t>
        <a:bodyPr/>
        <a:lstStyle/>
        <a:p>
          <a:r>
            <a:rPr lang="zh-CN" altLang="en-US" sz="2000" dirty="0"/>
            <a:t>精神</a:t>
          </a:r>
        </a:p>
      </dgm:t>
    </dgm:pt>
    <dgm:pt modelId="{1F6619E4-7B0B-3E48-9E1D-F1F3A96726F5}" type="parTrans" cxnId="{A0411298-01AB-E44D-9C32-2AFC7BED0D6B}">
      <dgm:prSet/>
      <dgm:spPr/>
      <dgm:t>
        <a:bodyPr/>
        <a:lstStyle/>
        <a:p>
          <a:endParaRPr lang="zh-CN" altLang="en-US"/>
        </a:p>
      </dgm:t>
    </dgm:pt>
    <dgm:pt modelId="{E9AD9CBE-B465-ED4F-A7B9-3F577A59DC41}" type="sibTrans" cxnId="{A0411298-01AB-E44D-9C32-2AFC7BED0D6B}">
      <dgm:prSet/>
      <dgm:spPr/>
      <dgm:t>
        <a:bodyPr/>
        <a:lstStyle/>
        <a:p>
          <a:endParaRPr lang="zh-CN" altLang="en-US"/>
        </a:p>
      </dgm:t>
    </dgm:pt>
    <dgm:pt modelId="{D6408406-D4E9-0546-AD1A-006F9FADF938}" type="pres">
      <dgm:prSet presAssocID="{D715E8FA-7DE7-0B43-8AB4-52EC8682031D}" presName="Name0" presStyleCnt="0">
        <dgm:presLayoutVars>
          <dgm:chMax val="7"/>
          <dgm:resizeHandles val="exact"/>
        </dgm:presLayoutVars>
      </dgm:prSet>
      <dgm:spPr/>
    </dgm:pt>
    <dgm:pt modelId="{DDBC0E1A-BF91-8944-A5EF-DF40D140F9EB}" type="pres">
      <dgm:prSet presAssocID="{D715E8FA-7DE7-0B43-8AB4-52EC8682031D}" presName="comp1" presStyleCnt="0"/>
      <dgm:spPr/>
    </dgm:pt>
    <dgm:pt modelId="{D9127413-D6A4-414E-9754-D1D4539ED9C7}" type="pres">
      <dgm:prSet presAssocID="{D715E8FA-7DE7-0B43-8AB4-52EC8682031D}" presName="circle1" presStyleLbl="node1" presStyleIdx="0" presStyleCnt="3"/>
      <dgm:spPr/>
    </dgm:pt>
    <dgm:pt modelId="{36CFB4C5-E7E2-EB42-BE22-655A593B9DB9}" type="pres">
      <dgm:prSet presAssocID="{D715E8FA-7DE7-0B43-8AB4-52EC8682031D}" presName="c1text" presStyleLbl="node1" presStyleIdx="0" presStyleCnt="3">
        <dgm:presLayoutVars>
          <dgm:bulletEnabled val="1"/>
        </dgm:presLayoutVars>
      </dgm:prSet>
      <dgm:spPr/>
    </dgm:pt>
    <dgm:pt modelId="{E2BF3153-4D91-B247-9088-5B554874E2D4}" type="pres">
      <dgm:prSet presAssocID="{D715E8FA-7DE7-0B43-8AB4-52EC8682031D}" presName="comp2" presStyleCnt="0"/>
      <dgm:spPr/>
    </dgm:pt>
    <dgm:pt modelId="{5869D6B5-91DE-364F-97BA-2B9117D6CE19}" type="pres">
      <dgm:prSet presAssocID="{D715E8FA-7DE7-0B43-8AB4-52EC8682031D}" presName="circle2" presStyleLbl="node1" presStyleIdx="1" presStyleCnt="3"/>
      <dgm:spPr/>
    </dgm:pt>
    <dgm:pt modelId="{AC99DB5C-4A54-DF45-99EA-CC1228B97410}" type="pres">
      <dgm:prSet presAssocID="{D715E8FA-7DE7-0B43-8AB4-52EC8682031D}" presName="c2text" presStyleLbl="node1" presStyleIdx="1" presStyleCnt="3">
        <dgm:presLayoutVars>
          <dgm:bulletEnabled val="1"/>
        </dgm:presLayoutVars>
      </dgm:prSet>
      <dgm:spPr/>
    </dgm:pt>
    <dgm:pt modelId="{76B998D0-3873-514A-BD85-43F33D159198}" type="pres">
      <dgm:prSet presAssocID="{D715E8FA-7DE7-0B43-8AB4-52EC8682031D}" presName="comp3" presStyleCnt="0"/>
      <dgm:spPr/>
    </dgm:pt>
    <dgm:pt modelId="{ED3027ED-0A5A-8344-9882-8D690C031E3C}" type="pres">
      <dgm:prSet presAssocID="{D715E8FA-7DE7-0B43-8AB4-52EC8682031D}" presName="circle3" presStyleLbl="node1" presStyleIdx="2" presStyleCnt="3"/>
      <dgm:spPr/>
    </dgm:pt>
    <dgm:pt modelId="{C0AB8820-052E-9D4B-8A61-17ED07C513B7}" type="pres">
      <dgm:prSet presAssocID="{D715E8FA-7DE7-0B43-8AB4-52EC8682031D}" presName="c3text" presStyleLbl="node1" presStyleIdx="2" presStyleCnt="3">
        <dgm:presLayoutVars>
          <dgm:bulletEnabled val="1"/>
        </dgm:presLayoutVars>
      </dgm:prSet>
      <dgm:spPr/>
    </dgm:pt>
  </dgm:ptLst>
  <dgm:cxnLst>
    <dgm:cxn modelId="{F3146139-2C70-4042-AC27-BBBAF87C573E}" srcId="{D715E8FA-7DE7-0B43-8AB4-52EC8682031D}" destId="{16F3CDF4-40B4-A54F-B304-D6D27E092418}" srcOrd="1" destOrd="0" parTransId="{257039C6-DE0F-AE4A-905D-F718D72C9703}" sibTransId="{AA4ADD8F-1694-9149-BB0B-1FDB954C82B8}"/>
    <dgm:cxn modelId="{5E52683A-680B-514C-BCCA-43934440E56C}" type="presOf" srcId="{EEB6E041-F31E-8B43-975B-5FA7EC3AB579}" destId="{C0AB8820-052E-9D4B-8A61-17ED07C513B7}" srcOrd="1" destOrd="0" presId="urn:microsoft.com/office/officeart/2005/8/layout/venn2"/>
    <dgm:cxn modelId="{0448F765-B28D-FA4D-846E-C4196C0BEE9E}" type="presOf" srcId="{16F3CDF4-40B4-A54F-B304-D6D27E092418}" destId="{AC99DB5C-4A54-DF45-99EA-CC1228B97410}" srcOrd="1" destOrd="0" presId="urn:microsoft.com/office/officeart/2005/8/layout/venn2"/>
    <dgm:cxn modelId="{9D3C8E6B-CB8D-CA41-B2FD-02B66A96300A}" type="presOf" srcId="{F1C6FD45-71DB-254E-B519-497D7FB01B4D}" destId="{36CFB4C5-E7E2-EB42-BE22-655A593B9DB9}" srcOrd="1" destOrd="0" presId="urn:microsoft.com/office/officeart/2005/8/layout/venn2"/>
    <dgm:cxn modelId="{2DD9B98D-E281-394A-8C90-1FDAB33D07FB}" type="presOf" srcId="{F1C6FD45-71DB-254E-B519-497D7FB01B4D}" destId="{D9127413-D6A4-414E-9754-D1D4539ED9C7}" srcOrd="0" destOrd="0" presId="urn:microsoft.com/office/officeart/2005/8/layout/venn2"/>
    <dgm:cxn modelId="{A0411298-01AB-E44D-9C32-2AFC7BED0D6B}" srcId="{D715E8FA-7DE7-0B43-8AB4-52EC8682031D}" destId="{EEB6E041-F31E-8B43-975B-5FA7EC3AB579}" srcOrd="2" destOrd="0" parTransId="{1F6619E4-7B0B-3E48-9E1D-F1F3A96726F5}" sibTransId="{E9AD9CBE-B465-ED4F-A7B9-3F577A59DC41}"/>
    <dgm:cxn modelId="{C39A3CCA-4B57-6F40-AAEA-C48B6B8C3444}" type="presOf" srcId="{EEB6E041-F31E-8B43-975B-5FA7EC3AB579}" destId="{ED3027ED-0A5A-8344-9882-8D690C031E3C}" srcOrd="0" destOrd="0" presId="urn:microsoft.com/office/officeart/2005/8/layout/venn2"/>
    <dgm:cxn modelId="{8F2767CA-72A3-484E-9F37-2D345D3A967A}" srcId="{D715E8FA-7DE7-0B43-8AB4-52EC8682031D}" destId="{F1C6FD45-71DB-254E-B519-497D7FB01B4D}" srcOrd="0" destOrd="0" parTransId="{C7AC0112-FA88-C146-B321-5FF57169D8FE}" sibTransId="{B6A7F66A-7446-DC4C-8015-969877653C08}"/>
    <dgm:cxn modelId="{9497DCE9-B432-C742-9063-F6D0559116FF}" type="presOf" srcId="{16F3CDF4-40B4-A54F-B304-D6D27E092418}" destId="{5869D6B5-91DE-364F-97BA-2B9117D6CE19}" srcOrd="0" destOrd="0" presId="urn:microsoft.com/office/officeart/2005/8/layout/venn2"/>
    <dgm:cxn modelId="{2998E8E9-D9EA-EB48-8365-9AB7E78B4747}" type="presOf" srcId="{D715E8FA-7DE7-0B43-8AB4-52EC8682031D}" destId="{D6408406-D4E9-0546-AD1A-006F9FADF938}" srcOrd="0" destOrd="0" presId="urn:microsoft.com/office/officeart/2005/8/layout/venn2"/>
    <dgm:cxn modelId="{90502C9D-25E5-A74E-9110-69F12B326E24}" type="presParOf" srcId="{D6408406-D4E9-0546-AD1A-006F9FADF938}" destId="{DDBC0E1A-BF91-8944-A5EF-DF40D140F9EB}" srcOrd="0" destOrd="0" presId="urn:microsoft.com/office/officeart/2005/8/layout/venn2"/>
    <dgm:cxn modelId="{B02052EA-34CE-7841-AC42-2CE9CAB870B8}" type="presParOf" srcId="{DDBC0E1A-BF91-8944-A5EF-DF40D140F9EB}" destId="{D9127413-D6A4-414E-9754-D1D4539ED9C7}" srcOrd="0" destOrd="0" presId="urn:microsoft.com/office/officeart/2005/8/layout/venn2"/>
    <dgm:cxn modelId="{168E59DC-D506-7F43-9244-0E61D829FEBF}" type="presParOf" srcId="{DDBC0E1A-BF91-8944-A5EF-DF40D140F9EB}" destId="{36CFB4C5-E7E2-EB42-BE22-655A593B9DB9}" srcOrd="1" destOrd="0" presId="urn:microsoft.com/office/officeart/2005/8/layout/venn2"/>
    <dgm:cxn modelId="{BFB1850B-5249-DF4E-AD47-729D6B74EA13}" type="presParOf" srcId="{D6408406-D4E9-0546-AD1A-006F9FADF938}" destId="{E2BF3153-4D91-B247-9088-5B554874E2D4}" srcOrd="1" destOrd="0" presId="urn:microsoft.com/office/officeart/2005/8/layout/venn2"/>
    <dgm:cxn modelId="{00EEEC1E-B3C3-FD4B-9571-C18C76AF3E28}" type="presParOf" srcId="{E2BF3153-4D91-B247-9088-5B554874E2D4}" destId="{5869D6B5-91DE-364F-97BA-2B9117D6CE19}" srcOrd="0" destOrd="0" presId="urn:microsoft.com/office/officeart/2005/8/layout/venn2"/>
    <dgm:cxn modelId="{73BB7BC4-CE3A-1642-BA7D-028E53E16E80}" type="presParOf" srcId="{E2BF3153-4D91-B247-9088-5B554874E2D4}" destId="{AC99DB5C-4A54-DF45-99EA-CC1228B97410}" srcOrd="1" destOrd="0" presId="urn:microsoft.com/office/officeart/2005/8/layout/venn2"/>
    <dgm:cxn modelId="{8A2EFDCF-C8BC-1B4F-B7EE-FD75FF63CE7F}" type="presParOf" srcId="{D6408406-D4E9-0546-AD1A-006F9FADF938}" destId="{76B998D0-3873-514A-BD85-43F33D159198}" srcOrd="2" destOrd="0" presId="urn:microsoft.com/office/officeart/2005/8/layout/venn2"/>
    <dgm:cxn modelId="{6338B691-A8B2-F148-AFDA-33F3D6A6E836}" type="presParOf" srcId="{76B998D0-3873-514A-BD85-43F33D159198}" destId="{ED3027ED-0A5A-8344-9882-8D690C031E3C}" srcOrd="0" destOrd="0" presId="urn:microsoft.com/office/officeart/2005/8/layout/venn2"/>
    <dgm:cxn modelId="{F44A61FF-C64F-6F45-9B80-B651DCCF00C7}" type="presParOf" srcId="{76B998D0-3873-514A-BD85-43F33D159198}" destId="{C0AB8820-052E-9D4B-8A61-17ED07C513B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0A6B99-0B1B-48BA-9009-968452FE696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76853A2A-81A0-4F49-8689-CEB9384E55AE}">
      <dgm:prSet phldrT="[文本]"/>
      <dgm:spPr/>
      <dgm:t>
        <a:bodyPr/>
        <a:lstStyle/>
        <a:p>
          <a:r>
            <a:rPr lang="zh-CN" altLang="en-US" dirty="0"/>
            <a:t>坚定中国特色社会主义文化自信理论</a:t>
          </a:r>
        </a:p>
      </dgm:t>
    </dgm:pt>
    <dgm:pt modelId="{1C7F6ADB-AA1B-4391-8211-F895CE1B9154}" type="parTrans" cxnId="{8232A568-D937-459B-AEAF-32BCBFD3213B}">
      <dgm:prSet/>
      <dgm:spPr/>
      <dgm:t>
        <a:bodyPr/>
        <a:lstStyle/>
        <a:p>
          <a:endParaRPr lang="zh-CN" altLang="en-US"/>
        </a:p>
      </dgm:t>
    </dgm:pt>
    <dgm:pt modelId="{36474FC0-C7CA-4EE8-9C80-7553CB12EDE1}" type="sibTrans" cxnId="{8232A568-D937-459B-AEAF-32BCBFD3213B}">
      <dgm:prSet/>
      <dgm:spPr/>
      <dgm:t>
        <a:bodyPr/>
        <a:lstStyle/>
        <a:p>
          <a:endParaRPr lang="zh-CN" altLang="en-US"/>
        </a:p>
      </dgm:t>
    </dgm:pt>
    <dgm:pt modelId="{EABED2C1-2CCE-446A-A31E-1F95AC8C8200}">
      <dgm:prSet phldrT="[文本]"/>
      <dgm:spPr/>
      <dgm:t>
        <a:bodyPr/>
        <a:lstStyle/>
        <a:p>
          <a:r>
            <a:rPr lang="zh-CN" altLang="en-US" dirty="0"/>
            <a:t>发展中国特色社会主义文化理论</a:t>
          </a:r>
        </a:p>
      </dgm:t>
    </dgm:pt>
    <dgm:pt modelId="{80A57B60-2CBC-4332-8FAB-2EA2B0C0523E}" type="parTrans" cxnId="{2885B626-E305-4E0C-8777-F6BAFC4D2D9C}">
      <dgm:prSet/>
      <dgm:spPr/>
      <dgm:t>
        <a:bodyPr/>
        <a:lstStyle/>
        <a:p>
          <a:endParaRPr lang="zh-CN" altLang="en-US"/>
        </a:p>
      </dgm:t>
    </dgm:pt>
    <dgm:pt modelId="{5ABDEE70-E390-4501-BAE6-169140E06D09}" type="sibTrans" cxnId="{2885B626-E305-4E0C-8777-F6BAFC4D2D9C}">
      <dgm:prSet/>
      <dgm:spPr/>
      <dgm:t>
        <a:bodyPr/>
        <a:lstStyle/>
        <a:p>
          <a:endParaRPr lang="zh-CN" altLang="en-US"/>
        </a:p>
      </dgm:t>
    </dgm:pt>
    <dgm:pt modelId="{3FE60A52-D3C8-4CAF-B6B6-A813954032C6}">
      <dgm:prSet phldrT="[文本]"/>
      <dgm:spPr/>
      <dgm:t>
        <a:bodyPr/>
        <a:lstStyle/>
        <a:p>
          <a:r>
            <a:rPr lang="zh-CN" altLang="en-US" dirty="0"/>
            <a:t>建设社会主义文化强国理论</a:t>
          </a:r>
        </a:p>
      </dgm:t>
    </dgm:pt>
    <dgm:pt modelId="{7EF04F23-85C4-401B-956F-31EDD73CFB2C}" type="parTrans" cxnId="{392A2B27-BEE5-486E-B575-C8BC7154BA5E}">
      <dgm:prSet/>
      <dgm:spPr/>
      <dgm:t>
        <a:bodyPr/>
        <a:lstStyle/>
        <a:p>
          <a:endParaRPr lang="zh-CN" altLang="en-US"/>
        </a:p>
      </dgm:t>
    </dgm:pt>
    <dgm:pt modelId="{17C60E08-1761-4F91-9A1A-5948318B8B8B}" type="sibTrans" cxnId="{392A2B27-BEE5-486E-B575-C8BC7154BA5E}">
      <dgm:prSet/>
      <dgm:spPr/>
      <dgm:t>
        <a:bodyPr/>
        <a:lstStyle/>
        <a:p>
          <a:endParaRPr lang="zh-CN" altLang="en-US"/>
        </a:p>
      </dgm:t>
    </dgm:pt>
    <dgm:pt modelId="{09E13486-B6D1-4BE3-A817-2A60349587F2}">
      <dgm:prSet phldrT="[文本]"/>
      <dgm:spPr/>
      <dgm:t>
        <a:bodyPr/>
        <a:lstStyle/>
        <a:p>
          <a:r>
            <a:rPr lang="zh-CN" altLang="en-US" dirty="0"/>
            <a:t>建设中国特色社会主义文化目的理论</a:t>
          </a:r>
        </a:p>
      </dgm:t>
    </dgm:pt>
    <dgm:pt modelId="{750A0A22-A33F-4317-91AC-4C29D0B0319A}" type="parTrans" cxnId="{952A6802-A9C1-4997-AE63-C2E613D716FB}">
      <dgm:prSet/>
      <dgm:spPr/>
      <dgm:t>
        <a:bodyPr/>
        <a:lstStyle/>
        <a:p>
          <a:endParaRPr lang="zh-CN" altLang="en-US"/>
        </a:p>
      </dgm:t>
    </dgm:pt>
    <dgm:pt modelId="{A3C101D1-45A5-406C-8432-26283CCF61E3}" type="sibTrans" cxnId="{952A6802-A9C1-4997-AE63-C2E613D716FB}">
      <dgm:prSet/>
      <dgm:spPr/>
      <dgm:t>
        <a:bodyPr/>
        <a:lstStyle/>
        <a:p>
          <a:endParaRPr lang="zh-CN" altLang="en-US"/>
        </a:p>
      </dgm:t>
    </dgm:pt>
    <dgm:pt modelId="{44C8B824-4898-4F96-8470-72310649B2B2}">
      <dgm:prSet phldrT="[文本]"/>
      <dgm:spPr/>
      <dgm:t>
        <a:bodyPr/>
        <a:lstStyle/>
        <a:p>
          <a:r>
            <a:rPr lang="zh-CN" altLang="en-US" dirty="0"/>
            <a:t>培育和践行社会主义核心价值观理论</a:t>
          </a:r>
        </a:p>
      </dgm:t>
    </dgm:pt>
    <dgm:pt modelId="{9AB91DB3-401D-4FF4-AF98-F483E1357BD8}" type="parTrans" cxnId="{3D339391-321C-4EE8-A160-A3194F9B60B1}">
      <dgm:prSet/>
      <dgm:spPr/>
      <dgm:t>
        <a:bodyPr/>
        <a:lstStyle/>
        <a:p>
          <a:endParaRPr lang="zh-CN" altLang="en-US"/>
        </a:p>
      </dgm:t>
    </dgm:pt>
    <dgm:pt modelId="{1AD7C6D3-B108-4AC1-ACC6-DF8EACFDCB85}" type="sibTrans" cxnId="{3D339391-321C-4EE8-A160-A3194F9B60B1}">
      <dgm:prSet/>
      <dgm:spPr/>
      <dgm:t>
        <a:bodyPr/>
        <a:lstStyle/>
        <a:p>
          <a:endParaRPr lang="zh-CN" altLang="en-US"/>
        </a:p>
      </dgm:t>
    </dgm:pt>
    <dgm:pt modelId="{1E8639F5-A13C-46D9-B277-DBC4B96BCCA9}">
      <dgm:prSet phldrT="[文本]"/>
      <dgm:spPr/>
      <dgm:t>
        <a:bodyPr/>
        <a:lstStyle/>
        <a:p>
          <a:r>
            <a:rPr lang="zh-CN" altLang="en-US" dirty="0"/>
            <a:t>坚持中华优秀传统文化创造性转化、创新性发展理论</a:t>
          </a:r>
        </a:p>
      </dgm:t>
    </dgm:pt>
    <dgm:pt modelId="{40698E9B-C555-4E06-A7C0-900F8091343D}" type="parTrans" cxnId="{CB439551-2D76-4416-8DDA-61D99C9B5312}">
      <dgm:prSet/>
      <dgm:spPr/>
      <dgm:t>
        <a:bodyPr/>
        <a:lstStyle/>
        <a:p>
          <a:endParaRPr lang="zh-CN" altLang="en-US"/>
        </a:p>
      </dgm:t>
    </dgm:pt>
    <dgm:pt modelId="{E85AFD4D-7515-48A5-BCFF-81004E0AEA9E}" type="sibTrans" cxnId="{CB439551-2D76-4416-8DDA-61D99C9B5312}">
      <dgm:prSet/>
      <dgm:spPr/>
      <dgm:t>
        <a:bodyPr/>
        <a:lstStyle/>
        <a:p>
          <a:endParaRPr lang="zh-CN" altLang="en-US"/>
        </a:p>
      </dgm:t>
    </dgm:pt>
    <dgm:pt modelId="{5D702751-7E4F-4210-ADE0-4AEAA92CEF62}">
      <dgm:prSet phldrT="[文本]"/>
      <dgm:spPr/>
      <dgm:t>
        <a:bodyPr/>
        <a:lstStyle/>
        <a:p>
          <a:r>
            <a:rPr lang="zh-CN" altLang="en-US" dirty="0"/>
            <a:t>提高国家软实力理论</a:t>
          </a:r>
        </a:p>
      </dgm:t>
    </dgm:pt>
    <dgm:pt modelId="{C74486CB-D759-4A68-AA0B-888F0F676D76}" type="parTrans" cxnId="{B610A5CB-2AA2-4103-BCB5-E87D502064DE}">
      <dgm:prSet/>
      <dgm:spPr/>
      <dgm:t>
        <a:bodyPr/>
        <a:lstStyle/>
        <a:p>
          <a:endParaRPr lang="zh-CN" altLang="en-US"/>
        </a:p>
      </dgm:t>
    </dgm:pt>
    <dgm:pt modelId="{E7CC8F74-F995-4262-A436-43AD384277B2}" type="sibTrans" cxnId="{B610A5CB-2AA2-4103-BCB5-E87D502064DE}">
      <dgm:prSet/>
      <dgm:spPr/>
      <dgm:t>
        <a:bodyPr/>
        <a:lstStyle/>
        <a:p>
          <a:endParaRPr lang="zh-CN" altLang="en-US"/>
        </a:p>
      </dgm:t>
    </dgm:pt>
    <dgm:pt modelId="{C5E52ADE-5035-4A12-AE91-75F06EDDCF62}" type="pres">
      <dgm:prSet presAssocID="{470A6B99-0B1B-48BA-9009-968452FE696B}" presName="Name0" presStyleCnt="0">
        <dgm:presLayoutVars>
          <dgm:chMax val="7"/>
          <dgm:chPref val="7"/>
          <dgm:dir/>
        </dgm:presLayoutVars>
      </dgm:prSet>
      <dgm:spPr/>
    </dgm:pt>
    <dgm:pt modelId="{B4D7C34A-56D7-4999-A93E-64D047883702}" type="pres">
      <dgm:prSet presAssocID="{470A6B99-0B1B-48BA-9009-968452FE696B}" presName="Name1" presStyleCnt="0"/>
      <dgm:spPr/>
    </dgm:pt>
    <dgm:pt modelId="{75C417A7-09B6-4035-B9DB-DE617FCBCE12}" type="pres">
      <dgm:prSet presAssocID="{470A6B99-0B1B-48BA-9009-968452FE696B}" presName="cycle" presStyleCnt="0"/>
      <dgm:spPr/>
    </dgm:pt>
    <dgm:pt modelId="{B7843675-D8F3-460C-9875-160CF2848908}" type="pres">
      <dgm:prSet presAssocID="{470A6B99-0B1B-48BA-9009-968452FE696B}" presName="srcNode" presStyleLbl="node1" presStyleIdx="0" presStyleCnt="7"/>
      <dgm:spPr/>
    </dgm:pt>
    <dgm:pt modelId="{16D19CE9-1617-4C18-B8BA-17C80096C7BA}" type="pres">
      <dgm:prSet presAssocID="{470A6B99-0B1B-48BA-9009-968452FE696B}" presName="conn" presStyleLbl="parChTrans1D2" presStyleIdx="0" presStyleCnt="1"/>
      <dgm:spPr/>
    </dgm:pt>
    <dgm:pt modelId="{912750FB-6758-439A-A0E3-56F9E6A32C1F}" type="pres">
      <dgm:prSet presAssocID="{470A6B99-0B1B-48BA-9009-968452FE696B}" presName="extraNode" presStyleLbl="node1" presStyleIdx="0" presStyleCnt="7"/>
      <dgm:spPr/>
    </dgm:pt>
    <dgm:pt modelId="{9C8C5252-0106-4430-80C5-C848192856BB}" type="pres">
      <dgm:prSet presAssocID="{470A6B99-0B1B-48BA-9009-968452FE696B}" presName="dstNode" presStyleLbl="node1" presStyleIdx="0" presStyleCnt="7"/>
      <dgm:spPr/>
    </dgm:pt>
    <dgm:pt modelId="{2F11CD84-D9E8-4063-8958-BBD1E5CF816B}" type="pres">
      <dgm:prSet presAssocID="{76853A2A-81A0-4F49-8689-CEB9384E55AE}" presName="text_1" presStyleLbl="node1" presStyleIdx="0" presStyleCnt="7">
        <dgm:presLayoutVars>
          <dgm:bulletEnabled val="1"/>
        </dgm:presLayoutVars>
      </dgm:prSet>
      <dgm:spPr/>
    </dgm:pt>
    <dgm:pt modelId="{D56680D7-C195-450B-A03C-D942A5EF5D67}" type="pres">
      <dgm:prSet presAssocID="{76853A2A-81A0-4F49-8689-CEB9384E55AE}" presName="accent_1" presStyleCnt="0"/>
      <dgm:spPr/>
    </dgm:pt>
    <dgm:pt modelId="{AC29A9FD-ED97-43A1-9AD2-591A6631C606}" type="pres">
      <dgm:prSet presAssocID="{76853A2A-81A0-4F49-8689-CEB9384E55AE}" presName="accentRepeatNode" presStyleLbl="solidFgAcc1" presStyleIdx="0" presStyleCnt="7"/>
      <dgm:spPr/>
    </dgm:pt>
    <dgm:pt modelId="{876ED144-4C67-421C-809F-A65BA1A563D9}" type="pres">
      <dgm:prSet presAssocID="{EABED2C1-2CCE-446A-A31E-1F95AC8C8200}" presName="text_2" presStyleLbl="node1" presStyleIdx="1" presStyleCnt="7">
        <dgm:presLayoutVars>
          <dgm:bulletEnabled val="1"/>
        </dgm:presLayoutVars>
      </dgm:prSet>
      <dgm:spPr/>
    </dgm:pt>
    <dgm:pt modelId="{5A597E5A-0A00-4B18-8B0C-CD2E88295E76}" type="pres">
      <dgm:prSet presAssocID="{EABED2C1-2CCE-446A-A31E-1F95AC8C8200}" presName="accent_2" presStyleCnt="0"/>
      <dgm:spPr/>
    </dgm:pt>
    <dgm:pt modelId="{4719C99B-0B29-4384-98D8-0F6E3738A108}" type="pres">
      <dgm:prSet presAssocID="{EABED2C1-2CCE-446A-A31E-1F95AC8C8200}" presName="accentRepeatNode" presStyleLbl="solidFgAcc1" presStyleIdx="1" presStyleCnt="7"/>
      <dgm:spPr/>
    </dgm:pt>
    <dgm:pt modelId="{3B03399A-F457-403A-9F74-41803E07A373}" type="pres">
      <dgm:prSet presAssocID="{3FE60A52-D3C8-4CAF-B6B6-A813954032C6}" presName="text_3" presStyleLbl="node1" presStyleIdx="2" presStyleCnt="7">
        <dgm:presLayoutVars>
          <dgm:bulletEnabled val="1"/>
        </dgm:presLayoutVars>
      </dgm:prSet>
      <dgm:spPr/>
    </dgm:pt>
    <dgm:pt modelId="{5B6041FA-4A11-4DF5-9B5E-6DC410CB48FA}" type="pres">
      <dgm:prSet presAssocID="{3FE60A52-D3C8-4CAF-B6B6-A813954032C6}" presName="accent_3" presStyleCnt="0"/>
      <dgm:spPr/>
    </dgm:pt>
    <dgm:pt modelId="{3FF03790-DF7A-4201-B45C-A66E59FC0063}" type="pres">
      <dgm:prSet presAssocID="{3FE60A52-D3C8-4CAF-B6B6-A813954032C6}" presName="accentRepeatNode" presStyleLbl="solidFgAcc1" presStyleIdx="2" presStyleCnt="7"/>
      <dgm:spPr/>
    </dgm:pt>
    <dgm:pt modelId="{79197651-FE7E-42EE-8B8B-9E488B97DB30}" type="pres">
      <dgm:prSet presAssocID="{09E13486-B6D1-4BE3-A817-2A60349587F2}" presName="text_4" presStyleLbl="node1" presStyleIdx="3" presStyleCnt="7">
        <dgm:presLayoutVars>
          <dgm:bulletEnabled val="1"/>
        </dgm:presLayoutVars>
      </dgm:prSet>
      <dgm:spPr/>
    </dgm:pt>
    <dgm:pt modelId="{C72BC3C7-6B21-4244-A8FE-0CBF4DBD4951}" type="pres">
      <dgm:prSet presAssocID="{09E13486-B6D1-4BE3-A817-2A60349587F2}" presName="accent_4" presStyleCnt="0"/>
      <dgm:spPr/>
    </dgm:pt>
    <dgm:pt modelId="{6CDC6E0E-6F75-4458-A269-903C37E30394}" type="pres">
      <dgm:prSet presAssocID="{09E13486-B6D1-4BE3-A817-2A60349587F2}" presName="accentRepeatNode" presStyleLbl="solidFgAcc1" presStyleIdx="3" presStyleCnt="7"/>
      <dgm:spPr/>
    </dgm:pt>
    <dgm:pt modelId="{A485BC24-7514-4A2D-9740-34DAD6BD2960}" type="pres">
      <dgm:prSet presAssocID="{44C8B824-4898-4F96-8470-72310649B2B2}" presName="text_5" presStyleLbl="node1" presStyleIdx="4" presStyleCnt="7">
        <dgm:presLayoutVars>
          <dgm:bulletEnabled val="1"/>
        </dgm:presLayoutVars>
      </dgm:prSet>
      <dgm:spPr/>
    </dgm:pt>
    <dgm:pt modelId="{5220DAFD-8DE6-45EF-B4BA-B6AF85B938D9}" type="pres">
      <dgm:prSet presAssocID="{44C8B824-4898-4F96-8470-72310649B2B2}" presName="accent_5" presStyleCnt="0"/>
      <dgm:spPr/>
    </dgm:pt>
    <dgm:pt modelId="{B688CF77-C643-455A-89AF-62C464F045DC}" type="pres">
      <dgm:prSet presAssocID="{44C8B824-4898-4F96-8470-72310649B2B2}" presName="accentRepeatNode" presStyleLbl="solidFgAcc1" presStyleIdx="4" presStyleCnt="7"/>
      <dgm:spPr/>
    </dgm:pt>
    <dgm:pt modelId="{7667DE78-FF49-491A-84A4-32A83053623C}" type="pres">
      <dgm:prSet presAssocID="{1E8639F5-A13C-46D9-B277-DBC4B96BCCA9}" presName="text_6" presStyleLbl="node1" presStyleIdx="5" presStyleCnt="7">
        <dgm:presLayoutVars>
          <dgm:bulletEnabled val="1"/>
        </dgm:presLayoutVars>
      </dgm:prSet>
      <dgm:spPr/>
    </dgm:pt>
    <dgm:pt modelId="{ED4E001A-FE2F-43BE-8A7D-7E84FFF661DA}" type="pres">
      <dgm:prSet presAssocID="{1E8639F5-A13C-46D9-B277-DBC4B96BCCA9}" presName="accent_6" presStyleCnt="0"/>
      <dgm:spPr/>
    </dgm:pt>
    <dgm:pt modelId="{9043AA6A-85D4-497E-BB53-360626328028}" type="pres">
      <dgm:prSet presAssocID="{1E8639F5-A13C-46D9-B277-DBC4B96BCCA9}" presName="accentRepeatNode" presStyleLbl="solidFgAcc1" presStyleIdx="5" presStyleCnt="7"/>
      <dgm:spPr/>
    </dgm:pt>
    <dgm:pt modelId="{884B1553-21D0-4102-9D94-EE28F2B2AFC1}" type="pres">
      <dgm:prSet presAssocID="{5D702751-7E4F-4210-ADE0-4AEAA92CEF62}" presName="text_7" presStyleLbl="node1" presStyleIdx="6" presStyleCnt="7">
        <dgm:presLayoutVars>
          <dgm:bulletEnabled val="1"/>
        </dgm:presLayoutVars>
      </dgm:prSet>
      <dgm:spPr/>
    </dgm:pt>
    <dgm:pt modelId="{CCC77412-3E2C-4642-9D40-DCEB1B7827CF}" type="pres">
      <dgm:prSet presAssocID="{5D702751-7E4F-4210-ADE0-4AEAA92CEF62}" presName="accent_7" presStyleCnt="0"/>
      <dgm:spPr/>
    </dgm:pt>
    <dgm:pt modelId="{BFE5F525-30BE-4253-9B9F-C8CE09413829}" type="pres">
      <dgm:prSet presAssocID="{5D702751-7E4F-4210-ADE0-4AEAA92CEF62}" presName="accentRepeatNode" presStyleLbl="solidFgAcc1" presStyleIdx="6" presStyleCnt="7"/>
      <dgm:spPr/>
    </dgm:pt>
  </dgm:ptLst>
  <dgm:cxnLst>
    <dgm:cxn modelId="{952A6802-A9C1-4997-AE63-C2E613D716FB}" srcId="{470A6B99-0B1B-48BA-9009-968452FE696B}" destId="{09E13486-B6D1-4BE3-A817-2A60349587F2}" srcOrd="3" destOrd="0" parTransId="{750A0A22-A33F-4317-91AC-4C29D0B0319A}" sibTransId="{A3C101D1-45A5-406C-8432-26283CCF61E3}"/>
    <dgm:cxn modelId="{2885B626-E305-4E0C-8777-F6BAFC4D2D9C}" srcId="{470A6B99-0B1B-48BA-9009-968452FE696B}" destId="{EABED2C1-2CCE-446A-A31E-1F95AC8C8200}" srcOrd="1" destOrd="0" parTransId="{80A57B60-2CBC-4332-8FAB-2EA2B0C0523E}" sibTransId="{5ABDEE70-E390-4501-BAE6-169140E06D09}"/>
    <dgm:cxn modelId="{392A2B27-BEE5-486E-B575-C8BC7154BA5E}" srcId="{470A6B99-0B1B-48BA-9009-968452FE696B}" destId="{3FE60A52-D3C8-4CAF-B6B6-A813954032C6}" srcOrd="2" destOrd="0" parTransId="{7EF04F23-85C4-401B-956F-31EDD73CFB2C}" sibTransId="{17C60E08-1761-4F91-9A1A-5948318B8B8B}"/>
    <dgm:cxn modelId="{8232A568-D937-459B-AEAF-32BCBFD3213B}" srcId="{470A6B99-0B1B-48BA-9009-968452FE696B}" destId="{76853A2A-81A0-4F49-8689-CEB9384E55AE}" srcOrd="0" destOrd="0" parTransId="{1C7F6ADB-AA1B-4391-8211-F895CE1B9154}" sibTransId="{36474FC0-C7CA-4EE8-9C80-7553CB12EDE1}"/>
    <dgm:cxn modelId="{F432426E-A159-47DD-A3FC-A3F723F3D8EA}" type="presOf" srcId="{3FE60A52-D3C8-4CAF-B6B6-A813954032C6}" destId="{3B03399A-F457-403A-9F74-41803E07A373}" srcOrd="0" destOrd="0" presId="urn:microsoft.com/office/officeart/2008/layout/VerticalCurvedList"/>
    <dgm:cxn modelId="{CB439551-2D76-4416-8DDA-61D99C9B5312}" srcId="{470A6B99-0B1B-48BA-9009-968452FE696B}" destId="{1E8639F5-A13C-46D9-B277-DBC4B96BCCA9}" srcOrd="5" destOrd="0" parTransId="{40698E9B-C555-4E06-A7C0-900F8091343D}" sibTransId="{E85AFD4D-7515-48A5-BCFF-81004E0AEA9E}"/>
    <dgm:cxn modelId="{D7CA9F51-AA5B-4A70-99BB-F01EF772DF19}" type="presOf" srcId="{470A6B99-0B1B-48BA-9009-968452FE696B}" destId="{C5E52ADE-5035-4A12-AE91-75F06EDDCF62}" srcOrd="0" destOrd="0" presId="urn:microsoft.com/office/officeart/2008/layout/VerticalCurvedList"/>
    <dgm:cxn modelId="{71D4297A-DF17-417B-8789-C769FC398E3A}" type="presOf" srcId="{1E8639F5-A13C-46D9-B277-DBC4B96BCCA9}" destId="{7667DE78-FF49-491A-84A4-32A83053623C}" srcOrd="0" destOrd="0" presId="urn:microsoft.com/office/officeart/2008/layout/VerticalCurvedList"/>
    <dgm:cxn modelId="{45C6685A-3FF4-4153-961C-E260699A6879}" type="presOf" srcId="{44C8B824-4898-4F96-8470-72310649B2B2}" destId="{A485BC24-7514-4A2D-9740-34DAD6BD2960}" srcOrd="0" destOrd="0" presId="urn:microsoft.com/office/officeart/2008/layout/VerticalCurvedList"/>
    <dgm:cxn modelId="{3D339391-321C-4EE8-A160-A3194F9B60B1}" srcId="{470A6B99-0B1B-48BA-9009-968452FE696B}" destId="{44C8B824-4898-4F96-8470-72310649B2B2}" srcOrd="4" destOrd="0" parTransId="{9AB91DB3-401D-4FF4-AF98-F483E1357BD8}" sibTransId="{1AD7C6D3-B108-4AC1-ACC6-DF8EACFDCB85}"/>
    <dgm:cxn modelId="{BD5883A0-D079-4C19-90FC-33163A12EFB0}" type="presOf" srcId="{36474FC0-C7CA-4EE8-9C80-7553CB12EDE1}" destId="{16D19CE9-1617-4C18-B8BA-17C80096C7BA}" srcOrd="0" destOrd="0" presId="urn:microsoft.com/office/officeart/2008/layout/VerticalCurvedList"/>
    <dgm:cxn modelId="{DA8C0EB5-F930-4DF4-8C53-78FA1EC85741}" type="presOf" srcId="{09E13486-B6D1-4BE3-A817-2A60349587F2}" destId="{79197651-FE7E-42EE-8B8B-9E488B97DB30}" srcOrd="0" destOrd="0" presId="urn:microsoft.com/office/officeart/2008/layout/VerticalCurvedList"/>
    <dgm:cxn modelId="{B610A5CB-2AA2-4103-BCB5-E87D502064DE}" srcId="{470A6B99-0B1B-48BA-9009-968452FE696B}" destId="{5D702751-7E4F-4210-ADE0-4AEAA92CEF62}" srcOrd="6" destOrd="0" parTransId="{C74486CB-D759-4A68-AA0B-888F0F676D76}" sibTransId="{E7CC8F74-F995-4262-A436-43AD384277B2}"/>
    <dgm:cxn modelId="{F83C73DD-A06E-4336-A5DF-BB93E31EF443}" type="presOf" srcId="{EABED2C1-2CCE-446A-A31E-1F95AC8C8200}" destId="{876ED144-4C67-421C-809F-A65BA1A563D9}" srcOrd="0" destOrd="0" presId="urn:microsoft.com/office/officeart/2008/layout/VerticalCurvedList"/>
    <dgm:cxn modelId="{8D6638F2-F215-478F-B93B-52B2A1CF0ABA}" type="presOf" srcId="{5D702751-7E4F-4210-ADE0-4AEAA92CEF62}" destId="{884B1553-21D0-4102-9D94-EE28F2B2AFC1}" srcOrd="0" destOrd="0" presId="urn:microsoft.com/office/officeart/2008/layout/VerticalCurvedList"/>
    <dgm:cxn modelId="{5D804BF8-4F7F-464F-8867-044D87A1096D}" type="presOf" srcId="{76853A2A-81A0-4F49-8689-CEB9384E55AE}" destId="{2F11CD84-D9E8-4063-8958-BBD1E5CF816B}" srcOrd="0" destOrd="0" presId="urn:microsoft.com/office/officeart/2008/layout/VerticalCurvedList"/>
    <dgm:cxn modelId="{EBC19851-F466-4FB8-9615-E52753973BA9}" type="presParOf" srcId="{C5E52ADE-5035-4A12-AE91-75F06EDDCF62}" destId="{B4D7C34A-56D7-4999-A93E-64D047883702}" srcOrd="0" destOrd="0" presId="urn:microsoft.com/office/officeart/2008/layout/VerticalCurvedList"/>
    <dgm:cxn modelId="{C97D85DA-B38C-46A0-9C59-6B203C9CFCD9}" type="presParOf" srcId="{B4D7C34A-56D7-4999-A93E-64D047883702}" destId="{75C417A7-09B6-4035-B9DB-DE617FCBCE12}" srcOrd="0" destOrd="0" presId="urn:microsoft.com/office/officeart/2008/layout/VerticalCurvedList"/>
    <dgm:cxn modelId="{44B0137C-C625-4BEB-921D-C390AAE11479}" type="presParOf" srcId="{75C417A7-09B6-4035-B9DB-DE617FCBCE12}" destId="{B7843675-D8F3-460C-9875-160CF2848908}" srcOrd="0" destOrd="0" presId="urn:microsoft.com/office/officeart/2008/layout/VerticalCurvedList"/>
    <dgm:cxn modelId="{E11C8466-85C7-4961-A01F-BD14E671E6E1}" type="presParOf" srcId="{75C417A7-09B6-4035-B9DB-DE617FCBCE12}" destId="{16D19CE9-1617-4C18-B8BA-17C80096C7BA}" srcOrd="1" destOrd="0" presId="urn:microsoft.com/office/officeart/2008/layout/VerticalCurvedList"/>
    <dgm:cxn modelId="{9C5368D5-2D58-4430-9844-B2E95049528C}" type="presParOf" srcId="{75C417A7-09B6-4035-B9DB-DE617FCBCE12}" destId="{912750FB-6758-439A-A0E3-56F9E6A32C1F}" srcOrd="2" destOrd="0" presId="urn:microsoft.com/office/officeart/2008/layout/VerticalCurvedList"/>
    <dgm:cxn modelId="{244E6CB4-96D8-44F3-ACC9-7306644CFC98}" type="presParOf" srcId="{75C417A7-09B6-4035-B9DB-DE617FCBCE12}" destId="{9C8C5252-0106-4430-80C5-C848192856BB}" srcOrd="3" destOrd="0" presId="urn:microsoft.com/office/officeart/2008/layout/VerticalCurvedList"/>
    <dgm:cxn modelId="{E7399F93-1158-4807-851B-DBD4330790BE}" type="presParOf" srcId="{B4D7C34A-56D7-4999-A93E-64D047883702}" destId="{2F11CD84-D9E8-4063-8958-BBD1E5CF816B}" srcOrd="1" destOrd="0" presId="urn:microsoft.com/office/officeart/2008/layout/VerticalCurvedList"/>
    <dgm:cxn modelId="{18A4016A-A7DB-4459-AF25-B21D89CBCF95}" type="presParOf" srcId="{B4D7C34A-56D7-4999-A93E-64D047883702}" destId="{D56680D7-C195-450B-A03C-D942A5EF5D67}" srcOrd="2" destOrd="0" presId="urn:microsoft.com/office/officeart/2008/layout/VerticalCurvedList"/>
    <dgm:cxn modelId="{B5E7A9EF-6C95-46E4-9A79-FCADA12EEFAF}" type="presParOf" srcId="{D56680D7-C195-450B-A03C-D942A5EF5D67}" destId="{AC29A9FD-ED97-43A1-9AD2-591A6631C606}" srcOrd="0" destOrd="0" presId="urn:microsoft.com/office/officeart/2008/layout/VerticalCurvedList"/>
    <dgm:cxn modelId="{4FF5004A-A471-4C95-A10B-CA2663C940BD}" type="presParOf" srcId="{B4D7C34A-56D7-4999-A93E-64D047883702}" destId="{876ED144-4C67-421C-809F-A65BA1A563D9}" srcOrd="3" destOrd="0" presId="urn:microsoft.com/office/officeart/2008/layout/VerticalCurvedList"/>
    <dgm:cxn modelId="{33155CE0-85B4-480A-98E8-9331FBAAC0A7}" type="presParOf" srcId="{B4D7C34A-56D7-4999-A93E-64D047883702}" destId="{5A597E5A-0A00-4B18-8B0C-CD2E88295E76}" srcOrd="4" destOrd="0" presId="urn:microsoft.com/office/officeart/2008/layout/VerticalCurvedList"/>
    <dgm:cxn modelId="{71C5F290-2095-4184-9A64-B907438461A6}" type="presParOf" srcId="{5A597E5A-0A00-4B18-8B0C-CD2E88295E76}" destId="{4719C99B-0B29-4384-98D8-0F6E3738A108}" srcOrd="0" destOrd="0" presId="urn:microsoft.com/office/officeart/2008/layout/VerticalCurvedList"/>
    <dgm:cxn modelId="{DF56BED2-DB63-43BB-9FF9-201278494D8F}" type="presParOf" srcId="{B4D7C34A-56D7-4999-A93E-64D047883702}" destId="{3B03399A-F457-403A-9F74-41803E07A373}" srcOrd="5" destOrd="0" presId="urn:microsoft.com/office/officeart/2008/layout/VerticalCurvedList"/>
    <dgm:cxn modelId="{E5DD9B98-050C-4C36-981C-DC7B6E09F11E}" type="presParOf" srcId="{B4D7C34A-56D7-4999-A93E-64D047883702}" destId="{5B6041FA-4A11-4DF5-9B5E-6DC410CB48FA}" srcOrd="6" destOrd="0" presId="urn:microsoft.com/office/officeart/2008/layout/VerticalCurvedList"/>
    <dgm:cxn modelId="{0F71115E-D47D-4CAB-B89E-C31B7BE86A0F}" type="presParOf" srcId="{5B6041FA-4A11-4DF5-9B5E-6DC410CB48FA}" destId="{3FF03790-DF7A-4201-B45C-A66E59FC0063}" srcOrd="0" destOrd="0" presId="urn:microsoft.com/office/officeart/2008/layout/VerticalCurvedList"/>
    <dgm:cxn modelId="{81D3B01A-367A-4C12-AE08-478DB300FCBC}" type="presParOf" srcId="{B4D7C34A-56D7-4999-A93E-64D047883702}" destId="{79197651-FE7E-42EE-8B8B-9E488B97DB30}" srcOrd="7" destOrd="0" presId="urn:microsoft.com/office/officeart/2008/layout/VerticalCurvedList"/>
    <dgm:cxn modelId="{2F64491F-2E9F-4A5C-96C6-B866069BD4CE}" type="presParOf" srcId="{B4D7C34A-56D7-4999-A93E-64D047883702}" destId="{C72BC3C7-6B21-4244-A8FE-0CBF4DBD4951}" srcOrd="8" destOrd="0" presId="urn:microsoft.com/office/officeart/2008/layout/VerticalCurvedList"/>
    <dgm:cxn modelId="{B4ECC0C2-2CF9-4C9B-B0D1-E65EE1D5D580}" type="presParOf" srcId="{C72BC3C7-6B21-4244-A8FE-0CBF4DBD4951}" destId="{6CDC6E0E-6F75-4458-A269-903C37E30394}" srcOrd="0" destOrd="0" presId="urn:microsoft.com/office/officeart/2008/layout/VerticalCurvedList"/>
    <dgm:cxn modelId="{BC7CB297-DB41-42F1-96C9-F4DCD906C820}" type="presParOf" srcId="{B4D7C34A-56D7-4999-A93E-64D047883702}" destId="{A485BC24-7514-4A2D-9740-34DAD6BD2960}" srcOrd="9" destOrd="0" presId="urn:microsoft.com/office/officeart/2008/layout/VerticalCurvedList"/>
    <dgm:cxn modelId="{3A0BD341-605B-44E0-A391-0A076E73653E}" type="presParOf" srcId="{B4D7C34A-56D7-4999-A93E-64D047883702}" destId="{5220DAFD-8DE6-45EF-B4BA-B6AF85B938D9}" srcOrd="10" destOrd="0" presId="urn:microsoft.com/office/officeart/2008/layout/VerticalCurvedList"/>
    <dgm:cxn modelId="{713F8CD2-2392-49BA-8CC4-E01B17026F49}" type="presParOf" srcId="{5220DAFD-8DE6-45EF-B4BA-B6AF85B938D9}" destId="{B688CF77-C643-455A-89AF-62C464F045DC}" srcOrd="0" destOrd="0" presId="urn:microsoft.com/office/officeart/2008/layout/VerticalCurvedList"/>
    <dgm:cxn modelId="{5C9C5772-24DF-4980-AB16-33D4A0A5FAB3}" type="presParOf" srcId="{B4D7C34A-56D7-4999-A93E-64D047883702}" destId="{7667DE78-FF49-491A-84A4-32A83053623C}" srcOrd="11" destOrd="0" presId="urn:microsoft.com/office/officeart/2008/layout/VerticalCurvedList"/>
    <dgm:cxn modelId="{DF968B11-B23F-42C2-B708-E169AB24AA07}" type="presParOf" srcId="{B4D7C34A-56D7-4999-A93E-64D047883702}" destId="{ED4E001A-FE2F-43BE-8A7D-7E84FFF661DA}" srcOrd="12" destOrd="0" presId="urn:microsoft.com/office/officeart/2008/layout/VerticalCurvedList"/>
    <dgm:cxn modelId="{B99E1C6E-026D-4D08-A4DF-2839E92F4471}" type="presParOf" srcId="{ED4E001A-FE2F-43BE-8A7D-7E84FFF661DA}" destId="{9043AA6A-85D4-497E-BB53-360626328028}" srcOrd="0" destOrd="0" presId="urn:microsoft.com/office/officeart/2008/layout/VerticalCurvedList"/>
    <dgm:cxn modelId="{BA17E3BB-D61C-4466-9A39-7B4D24AF68ED}" type="presParOf" srcId="{B4D7C34A-56D7-4999-A93E-64D047883702}" destId="{884B1553-21D0-4102-9D94-EE28F2B2AFC1}" srcOrd="13" destOrd="0" presId="urn:microsoft.com/office/officeart/2008/layout/VerticalCurvedList"/>
    <dgm:cxn modelId="{056B8258-A9B5-4ECB-ACD0-C0E21906FC04}" type="presParOf" srcId="{B4D7C34A-56D7-4999-A93E-64D047883702}" destId="{CCC77412-3E2C-4642-9D40-DCEB1B7827CF}" srcOrd="14" destOrd="0" presId="urn:microsoft.com/office/officeart/2008/layout/VerticalCurvedList"/>
    <dgm:cxn modelId="{5C6FCE8F-A455-43D5-B9B3-0943A3C1FCFE}" type="presParOf" srcId="{CCC77412-3E2C-4642-9D40-DCEB1B7827CF}" destId="{BFE5F525-30BE-4253-9B9F-C8CE0941382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0EFDF8-F143-5A4B-9FF1-8F24F6B01360}"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zh-CN" altLang="en-US"/>
        </a:p>
      </dgm:t>
    </dgm:pt>
    <dgm:pt modelId="{27DA57A0-60D4-564D-B557-203C64345197}">
      <dgm:prSet phldrT="[文本]"/>
      <dgm:spPr/>
      <dgm:t>
        <a:bodyPr/>
        <a:lstStyle/>
        <a:p>
          <a:r>
            <a:rPr lang="zh-CN" altLang="en-US" dirty="0"/>
            <a:t>和平</a:t>
          </a:r>
        </a:p>
      </dgm:t>
    </dgm:pt>
    <dgm:pt modelId="{D1C51EFC-89F6-CA4E-8CA8-FEFBBC1179AC}" type="parTrans" cxnId="{7FBC3692-E12C-1D40-997E-0D0F31F48BFF}">
      <dgm:prSet/>
      <dgm:spPr/>
      <dgm:t>
        <a:bodyPr/>
        <a:lstStyle/>
        <a:p>
          <a:endParaRPr lang="zh-CN" altLang="en-US"/>
        </a:p>
      </dgm:t>
    </dgm:pt>
    <dgm:pt modelId="{9982D37C-E974-8A4C-BB08-1ABAA9C5E478}" type="sibTrans" cxnId="{7FBC3692-E12C-1D40-997E-0D0F31F48BFF}">
      <dgm:prSet/>
      <dgm:spPr/>
      <dgm:t>
        <a:bodyPr/>
        <a:lstStyle/>
        <a:p>
          <a:endParaRPr lang="zh-CN" altLang="en-US"/>
        </a:p>
      </dgm:t>
    </dgm:pt>
    <dgm:pt modelId="{5780171F-0A02-C946-85C4-8ACF4BA90B97}">
      <dgm:prSet phldrT="[文本]"/>
      <dgm:spPr/>
      <dgm:t>
        <a:bodyPr/>
        <a:lstStyle/>
        <a:p>
          <a:r>
            <a:rPr lang="zh-CN" altLang="en-US" dirty="0"/>
            <a:t>安全</a:t>
          </a:r>
        </a:p>
      </dgm:t>
    </dgm:pt>
    <dgm:pt modelId="{E50018BE-7EF0-9743-B921-329CFCD49257}" type="parTrans" cxnId="{F4E83148-2EDB-4248-8CC1-B3A8CF201A8E}">
      <dgm:prSet/>
      <dgm:spPr/>
      <dgm:t>
        <a:bodyPr/>
        <a:lstStyle/>
        <a:p>
          <a:endParaRPr lang="zh-CN" altLang="en-US"/>
        </a:p>
      </dgm:t>
    </dgm:pt>
    <dgm:pt modelId="{A855861E-99C7-EE4C-8595-93EDD6E0A6DC}" type="sibTrans" cxnId="{F4E83148-2EDB-4248-8CC1-B3A8CF201A8E}">
      <dgm:prSet/>
      <dgm:spPr/>
      <dgm:t>
        <a:bodyPr/>
        <a:lstStyle/>
        <a:p>
          <a:endParaRPr lang="zh-CN" altLang="en-US"/>
        </a:p>
      </dgm:t>
    </dgm:pt>
    <dgm:pt modelId="{5411FE8A-738F-2E4F-B12C-1C9CA4F8C1C9}">
      <dgm:prSet phldrT="[文本]"/>
      <dgm:spPr/>
      <dgm:t>
        <a:bodyPr/>
        <a:lstStyle/>
        <a:p>
          <a:r>
            <a:rPr lang="zh-CN" altLang="en-US" dirty="0"/>
            <a:t>健康</a:t>
          </a:r>
        </a:p>
      </dgm:t>
    </dgm:pt>
    <dgm:pt modelId="{0C8214FC-9D9C-EA42-9B91-1796C8380A29}" type="parTrans" cxnId="{A123CBCC-FCCF-6C4B-B563-0A89DF62BE33}">
      <dgm:prSet/>
      <dgm:spPr/>
      <dgm:t>
        <a:bodyPr/>
        <a:lstStyle/>
        <a:p>
          <a:endParaRPr lang="zh-CN" altLang="en-US"/>
        </a:p>
      </dgm:t>
    </dgm:pt>
    <dgm:pt modelId="{8D0F98A0-24FE-E542-8BE0-E1DDEBBC5C30}" type="sibTrans" cxnId="{A123CBCC-FCCF-6C4B-B563-0A89DF62BE33}">
      <dgm:prSet/>
      <dgm:spPr/>
      <dgm:t>
        <a:bodyPr/>
        <a:lstStyle/>
        <a:p>
          <a:endParaRPr lang="zh-CN" altLang="en-US"/>
        </a:p>
      </dgm:t>
    </dgm:pt>
    <dgm:pt modelId="{83D14EE0-685C-DB4C-9372-81D8AC94EC06}" type="pres">
      <dgm:prSet presAssocID="{820EFDF8-F143-5A4B-9FF1-8F24F6B01360}" presName="Name0" presStyleCnt="0">
        <dgm:presLayoutVars>
          <dgm:dir/>
          <dgm:resizeHandles val="exact"/>
        </dgm:presLayoutVars>
      </dgm:prSet>
      <dgm:spPr/>
    </dgm:pt>
    <dgm:pt modelId="{B96E74FC-DE88-8444-9D72-C1E40B8C40AC}" type="pres">
      <dgm:prSet presAssocID="{27DA57A0-60D4-564D-B557-203C64345197}" presName="composite" presStyleCnt="0"/>
      <dgm:spPr/>
    </dgm:pt>
    <dgm:pt modelId="{6FAE84AB-16BC-444D-895C-C92CB6DB352E}" type="pres">
      <dgm:prSet presAssocID="{27DA57A0-60D4-564D-B557-203C64345197}" presName="rect1" presStyleLbl="b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dgm:spPr>
    </dgm:pt>
    <dgm:pt modelId="{C03FBA3B-6C34-D44A-A24C-BAF3407935CC}" type="pres">
      <dgm:prSet presAssocID="{27DA57A0-60D4-564D-B557-203C64345197}" presName="wedgeRectCallout1" presStyleLbl="node1" presStyleIdx="0" presStyleCnt="3">
        <dgm:presLayoutVars>
          <dgm:bulletEnabled val="1"/>
        </dgm:presLayoutVars>
      </dgm:prSet>
      <dgm:spPr/>
    </dgm:pt>
    <dgm:pt modelId="{B8AEBF6C-10EB-D24F-A154-29F0E1A69F75}" type="pres">
      <dgm:prSet presAssocID="{9982D37C-E974-8A4C-BB08-1ABAA9C5E478}" presName="sibTrans" presStyleCnt="0"/>
      <dgm:spPr/>
    </dgm:pt>
    <dgm:pt modelId="{06F08164-4E74-3642-82AD-A6DF1A14C275}" type="pres">
      <dgm:prSet presAssocID="{5780171F-0A02-C946-85C4-8ACF4BA90B97}" presName="composite" presStyleCnt="0"/>
      <dgm:spPr/>
    </dgm:pt>
    <dgm:pt modelId="{41440A90-164E-6E44-A1AC-D15FA1E35C99}" type="pres">
      <dgm:prSet presAssocID="{5780171F-0A02-C946-85C4-8ACF4BA90B97}" presName="rect1"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pt>
    <dgm:pt modelId="{76985527-91E0-0D45-98D4-3E06AC8F69D5}" type="pres">
      <dgm:prSet presAssocID="{5780171F-0A02-C946-85C4-8ACF4BA90B97}" presName="wedgeRectCallout1" presStyleLbl="node1" presStyleIdx="1" presStyleCnt="3">
        <dgm:presLayoutVars>
          <dgm:bulletEnabled val="1"/>
        </dgm:presLayoutVars>
      </dgm:prSet>
      <dgm:spPr/>
    </dgm:pt>
    <dgm:pt modelId="{FF55CA8B-242C-094A-8C22-6BB4BA19C86B}" type="pres">
      <dgm:prSet presAssocID="{A855861E-99C7-EE4C-8595-93EDD6E0A6DC}" presName="sibTrans" presStyleCnt="0"/>
      <dgm:spPr/>
    </dgm:pt>
    <dgm:pt modelId="{FEC939E7-D241-784D-947B-1749C7AF1563}" type="pres">
      <dgm:prSet presAssocID="{5411FE8A-738F-2E4F-B12C-1C9CA4F8C1C9}" presName="composite" presStyleCnt="0"/>
      <dgm:spPr/>
    </dgm:pt>
    <dgm:pt modelId="{9E9EC6C6-3DA4-4B45-BAA5-3DCE742063FC}" type="pres">
      <dgm:prSet presAssocID="{5411FE8A-738F-2E4F-B12C-1C9CA4F8C1C9}" presName="rect1"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dgm:spPr>
    </dgm:pt>
    <dgm:pt modelId="{3374AF3B-A796-DC43-A11E-F6FEE316CE88}" type="pres">
      <dgm:prSet presAssocID="{5411FE8A-738F-2E4F-B12C-1C9CA4F8C1C9}" presName="wedgeRectCallout1" presStyleLbl="node1" presStyleIdx="2" presStyleCnt="3">
        <dgm:presLayoutVars>
          <dgm:bulletEnabled val="1"/>
        </dgm:presLayoutVars>
      </dgm:prSet>
      <dgm:spPr/>
    </dgm:pt>
  </dgm:ptLst>
  <dgm:cxnLst>
    <dgm:cxn modelId="{96ACBF0B-DE43-D84D-B2BB-E71A8FA84A6B}" type="presOf" srcId="{5780171F-0A02-C946-85C4-8ACF4BA90B97}" destId="{76985527-91E0-0D45-98D4-3E06AC8F69D5}" srcOrd="0" destOrd="0" presId="urn:microsoft.com/office/officeart/2008/layout/BendingPictureCaptionList"/>
    <dgm:cxn modelId="{BFDD5C1E-D59C-204F-94D1-252D46E95E18}" type="presOf" srcId="{27DA57A0-60D4-564D-B557-203C64345197}" destId="{C03FBA3B-6C34-D44A-A24C-BAF3407935CC}" srcOrd="0" destOrd="0" presId="urn:microsoft.com/office/officeart/2008/layout/BendingPictureCaptionList"/>
    <dgm:cxn modelId="{F4E83148-2EDB-4248-8CC1-B3A8CF201A8E}" srcId="{820EFDF8-F143-5A4B-9FF1-8F24F6B01360}" destId="{5780171F-0A02-C946-85C4-8ACF4BA90B97}" srcOrd="1" destOrd="0" parTransId="{E50018BE-7EF0-9743-B921-329CFCD49257}" sibTransId="{A855861E-99C7-EE4C-8595-93EDD6E0A6DC}"/>
    <dgm:cxn modelId="{A500687B-7E0A-4E49-98BC-15B2F95FFCF8}" type="presOf" srcId="{820EFDF8-F143-5A4B-9FF1-8F24F6B01360}" destId="{83D14EE0-685C-DB4C-9372-81D8AC94EC06}" srcOrd="0" destOrd="0" presId="urn:microsoft.com/office/officeart/2008/layout/BendingPictureCaptionList"/>
    <dgm:cxn modelId="{7FBC3692-E12C-1D40-997E-0D0F31F48BFF}" srcId="{820EFDF8-F143-5A4B-9FF1-8F24F6B01360}" destId="{27DA57A0-60D4-564D-B557-203C64345197}" srcOrd="0" destOrd="0" parTransId="{D1C51EFC-89F6-CA4E-8CA8-FEFBBC1179AC}" sibTransId="{9982D37C-E974-8A4C-BB08-1ABAA9C5E478}"/>
    <dgm:cxn modelId="{A123CBCC-FCCF-6C4B-B563-0A89DF62BE33}" srcId="{820EFDF8-F143-5A4B-9FF1-8F24F6B01360}" destId="{5411FE8A-738F-2E4F-B12C-1C9CA4F8C1C9}" srcOrd="2" destOrd="0" parTransId="{0C8214FC-9D9C-EA42-9B91-1796C8380A29}" sibTransId="{8D0F98A0-24FE-E542-8BE0-E1DDEBBC5C30}"/>
    <dgm:cxn modelId="{05969AE1-C097-0545-A0EB-4C90C8025BDD}" type="presOf" srcId="{5411FE8A-738F-2E4F-B12C-1C9CA4F8C1C9}" destId="{3374AF3B-A796-DC43-A11E-F6FEE316CE88}" srcOrd="0" destOrd="0" presId="urn:microsoft.com/office/officeart/2008/layout/BendingPictureCaptionList"/>
    <dgm:cxn modelId="{7FBE0176-0A04-3F42-A46B-1064AF84482E}" type="presParOf" srcId="{83D14EE0-685C-DB4C-9372-81D8AC94EC06}" destId="{B96E74FC-DE88-8444-9D72-C1E40B8C40AC}" srcOrd="0" destOrd="0" presId="urn:microsoft.com/office/officeart/2008/layout/BendingPictureCaptionList"/>
    <dgm:cxn modelId="{C59CC96C-E3E0-2A4A-B645-7C2D631068F4}" type="presParOf" srcId="{B96E74FC-DE88-8444-9D72-C1E40B8C40AC}" destId="{6FAE84AB-16BC-444D-895C-C92CB6DB352E}" srcOrd="0" destOrd="0" presId="urn:microsoft.com/office/officeart/2008/layout/BendingPictureCaptionList"/>
    <dgm:cxn modelId="{57636687-7C3E-E042-B3E5-01EAD6A90486}" type="presParOf" srcId="{B96E74FC-DE88-8444-9D72-C1E40B8C40AC}" destId="{C03FBA3B-6C34-D44A-A24C-BAF3407935CC}" srcOrd="1" destOrd="0" presId="urn:microsoft.com/office/officeart/2008/layout/BendingPictureCaptionList"/>
    <dgm:cxn modelId="{648AF826-67FF-C74F-AFA1-C6C7DC1E695C}" type="presParOf" srcId="{83D14EE0-685C-DB4C-9372-81D8AC94EC06}" destId="{B8AEBF6C-10EB-D24F-A154-29F0E1A69F75}" srcOrd="1" destOrd="0" presId="urn:microsoft.com/office/officeart/2008/layout/BendingPictureCaptionList"/>
    <dgm:cxn modelId="{707BED71-2616-7048-A8E5-E4E4DE0D9325}" type="presParOf" srcId="{83D14EE0-685C-DB4C-9372-81D8AC94EC06}" destId="{06F08164-4E74-3642-82AD-A6DF1A14C275}" srcOrd="2" destOrd="0" presId="urn:microsoft.com/office/officeart/2008/layout/BendingPictureCaptionList"/>
    <dgm:cxn modelId="{62CB0818-D0BC-1441-A9A3-796BDE8CB074}" type="presParOf" srcId="{06F08164-4E74-3642-82AD-A6DF1A14C275}" destId="{41440A90-164E-6E44-A1AC-D15FA1E35C99}" srcOrd="0" destOrd="0" presId="urn:microsoft.com/office/officeart/2008/layout/BendingPictureCaptionList"/>
    <dgm:cxn modelId="{6846BA5B-D126-F844-BEF5-8EAC7BF53C98}" type="presParOf" srcId="{06F08164-4E74-3642-82AD-A6DF1A14C275}" destId="{76985527-91E0-0D45-98D4-3E06AC8F69D5}" srcOrd="1" destOrd="0" presId="urn:microsoft.com/office/officeart/2008/layout/BendingPictureCaptionList"/>
    <dgm:cxn modelId="{82EAE787-3B09-224B-9422-E8D48BA3334B}" type="presParOf" srcId="{83D14EE0-685C-DB4C-9372-81D8AC94EC06}" destId="{FF55CA8B-242C-094A-8C22-6BB4BA19C86B}" srcOrd="3" destOrd="0" presId="urn:microsoft.com/office/officeart/2008/layout/BendingPictureCaptionList"/>
    <dgm:cxn modelId="{A50C6CC9-C42E-204D-943C-66F37257A355}" type="presParOf" srcId="{83D14EE0-685C-DB4C-9372-81D8AC94EC06}" destId="{FEC939E7-D241-784D-947B-1749C7AF1563}" srcOrd="4" destOrd="0" presId="urn:microsoft.com/office/officeart/2008/layout/BendingPictureCaptionList"/>
    <dgm:cxn modelId="{38793C75-9BE3-7D4B-A6C2-44BFB1BC26E8}" type="presParOf" srcId="{FEC939E7-D241-784D-947B-1749C7AF1563}" destId="{9E9EC6C6-3DA4-4B45-BAA5-3DCE742063FC}" srcOrd="0" destOrd="0" presId="urn:microsoft.com/office/officeart/2008/layout/BendingPictureCaptionList"/>
    <dgm:cxn modelId="{6CA6DD53-07EE-FB4B-8A27-F5180630118A}" type="presParOf" srcId="{FEC939E7-D241-784D-947B-1749C7AF1563}" destId="{3374AF3B-A796-DC43-A11E-F6FEE316CE88}"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172CB1-653E-4685-92B5-CBB71F7D110D}"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zh-CN" altLang="en-US"/>
        </a:p>
      </dgm:t>
    </dgm:pt>
    <dgm:pt modelId="{2C50DCD6-3007-4E84-AD56-AB714AA3153E}">
      <dgm:prSet phldrT="[文本]"/>
      <dgm:spPr/>
      <dgm:t>
        <a:bodyPr/>
        <a:lstStyle/>
        <a:p>
          <a:r>
            <a:rPr lang="zh-CN" altLang="en-US" dirty="0"/>
            <a:t>革命文化</a:t>
          </a:r>
        </a:p>
      </dgm:t>
    </dgm:pt>
    <dgm:pt modelId="{3F09FBF5-D7CF-4A9C-A86A-4EF71BDCB95C}" type="parTrans" cxnId="{8FAA826D-0A27-4928-96B5-1712C39C935A}">
      <dgm:prSet/>
      <dgm:spPr/>
      <dgm:t>
        <a:bodyPr/>
        <a:lstStyle/>
        <a:p>
          <a:endParaRPr lang="zh-CN" altLang="en-US"/>
        </a:p>
      </dgm:t>
    </dgm:pt>
    <dgm:pt modelId="{58CD4B22-8C69-4F99-98DA-36B1F09C5921}" type="sibTrans" cxnId="{8FAA826D-0A27-4928-96B5-1712C39C935A}">
      <dgm:prSet/>
      <dgm:spPr/>
      <dgm:t>
        <a:bodyPr/>
        <a:lstStyle/>
        <a:p>
          <a:endParaRPr lang="zh-CN" altLang="en-US"/>
        </a:p>
      </dgm:t>
    </dgm:pt>
    <dgm:pt modelId="{CCCADF3B-980D-4C25-B663-5EC0053F3FF1}">
      <dgm:prSet phldrT="[文本]"/>
      <dgm:spPr/>
      <dgm:t>
        <a:bodyPr/>
        <a:lstStyle/>
        <a:p>
          <a:r>
            <a:rPr lang="zh-CN" altLang="en-US" dirty="0"/>
            <a:t>中华优秀传统文化</a:t>
          </a:r>
        </a:p>
      </dgm:t>
    </dgm:pt>
    <dgm:pt modelId="{72A4E9E3-D77C-4546-B5B6-883206479A06}" type="parTrans" cxnId="{73DB63BA-07A0-49B3-96EB-AA3FEF73EF9E}">
      <dgm:prSet/>
      <dgm:spPr/>
      <dgm:t>
        <a:bodyPr/>
        <a:lstStyle/>
        <a:p>
          <a:endParaRPr lang="zh-CN" altLang="en-US"/>
        </a:p>
      </dgm:t>
    </dgm:pt>
    <dgm:pt modelId="{5B7FD8DE-B68A-47E9-9831-5F9C6F50F6BD}" type="sibTrans" cxnId="{73DB63BA-07A0-49B3-96EB-AA3FEF73EF9E}">
      <dgm:prSet/>
      <dgm:spPr/>
      <dgm:t>
        <a:bodyPr/>
        <a:lstStyle/>
        <a:p>
          <a:endParaRPr lang="zh-CN" altLang="en-US"/>
        </a:p>
      </dgm:t>
    </dgm:pt>
    <dgm:pt modelId="{D6914DFE-FAC4-4E8A-9DB3-B76A309B260A}">
      <dgm:prSet phldrT="[文本]"/>
      <dgm:spPr/>
      <dgm:t>
        <a:bodyPr/>
        <a:lstStyle/>
        <a:p>
          <a:r>
            <a:rPr lang="zh-CN" altLang="en-US" dirty="0"/>
            <a:t>社会主义先进文化</a:t>
          </a:r>
        </a:p>
      </dgm:t>
    </dgm:pt>
    <dgm:pt modelId="{64AA3B4E-3FFE-4C45-A12A-ED0E5BF4CBE4}" type="parTrans" cxnId="{138FB767-5253-488F-BB7E-37F009DAA94F}">
      <dgm:prSet/>
      <dgm:spPr/>
      <dgm:t>
        <a:bodyPr/>
        <a:lstStyle/>
        <a:p>
          <a:endParaRPr lang="zh-CN" altLang="en-US"/>
        </a:p>
      </dgm:t>
    </dgm:pt>
    <dgm:pt modelId="{AE8F5631-255F-43C9-A0D8-47C547058425}" type="sibTrans" cxnId="{138FB767-5253-488F-BB7E-37F009DAA94F}">
      <dgm:prSet/>
      <dgm:spPr/>
      <dgm:t>
        <a:bodyPr/>
        <a:lstStyle/>
        <a:p>
          <a:endParaRPr lang="zh-CN" altLang="en-US"/>
        </a:p>
      </dgm:t>
    </dgm:pt>
    <dgm:pt modelId="{9372D4A3-42B3-4238-B375-83562DD01E88}">
      <dgm:prSet phldrT="[文本]"/>
      <dgm:spPr/>
      <dgm:t>
        <a:bodyPr/>
        <a:lstStyle/>
        <a:p>
          <a:r>
            <a:rPr lang="zh-CN" altLang="en-US" dirty="0"/>
            <a:t>中国特色社会主义文化</a:t>
          </a:r>
        </a:p>
      </dgm:t>
    </dgm:pt>
    <dgm:pt modelId="{D103E6D5-606F-497F-AF6B-49D008B67A2F}" type="parTrans" cxnId="{85B09BA5-40A4-4565-921B-36966E6348C3}">
      <dgm:prSet/>
      <dgm:spPr/>
      <dgm:t>
        <a:bodyPr/>
        <a:lstStyle/>
        <a:p>
          <a:endParaRPr lang="zh-CN" altLang="en-US"/>
        </a:p>
      </dgm:t>
    </dgm:pt>
    <dgm:pt modelId="{3BBE3B49-873A-488D-BF8E-3B52987AD25A}" type="sibTrans" cxnId="{85B09BA5-40A4-4565-921B-36966E6348C3}">
      <dgm:prSet/>
      <dgm:spPr/>
      <dgm:t>
        <a:bodyPr/>
        <a:lstStyle/>
        <a:p>
          <a:endParaRPr lang="zh-CN" altLang="en-US"/>
        </a:p>
      </dgm:t>
    </dgm:pt>
    <dgm:pt modelId="{CF3C00C3-2E0D-405A-9E59-3A7DDC5EA8D5}" type="pres">
      <dgm:prSet presAssocID="{33172CB1-653E-4685-92B5-CBB71F7D110D}" presName="Name0" presStyleCnt="0">
        <dgm:presLayoutVars>
          <dgm:chMax val="4"/>
          <dgm:resizeHandles val="exact"/>
        </dgm:presLayoutVars>
      </dgm:prSet>
      <dgm:spPr/>
    </dgm:pt>
    <dgm:pt modelId="{42A2B336-55BE-45AD-B517-43B0FE2F926E}" type="pres">
      <dgm:prSet presAssocID="{33172CB1-653E-4685-92B5-CBB71F7D110D}" presName="ellipse" presStyleLbl="trBgShp" presStyleIdx="0" presStyleCnt="1"/>
      <dgm:spPr/>
    </dgm:pt>
    <dgm:pt modelId="{37FD1213-BD9B-42AA-937E-85F549AAB8CF}" type="pres">
      <dgm:prSet presAssocID="{33172CB1-653E-4685-92B5-CBB71F7D110D}" presName="arrow1" presStyleLbl="fgShp" presStyleIdx="0" presStyleCnt="1"/>
      <dgm:spPr/>
    </dgm:pt>
    <dgm:pt modelId="{837762A0-34C8-48B3-9B44-7486599F48FA}" type="pres">
      <dgm:prSet presAssocID="{33172CB1-653E-4685-92B5-CBB71F7D110D}" presName="rectangle" presStyleLbl="revTx" presStyleIdx="0" presStyleCnt="1">
        <dgm:presLayoutVars>
          <dgm:bulletEnabled val="1"/>
        </dgm:presLayoutVars>
      </dgm:prSet>
      <dgm:spPr/>
    </dgm:pt>
    <dgm:pt modelId="{ECFAE527-047A-4D5F-B088-EFBE35DFD51A}" type="pres">
      <dgm:prSet presAssocID="{CCCADF3B-980D-4C25-B663-5EC0053F3FF1}" presName="item1" presStyleLbl="node1" presStyleIdx="0" presStyleCnt="3">
        <dgm:presLayoutVars>
          <dgm:bulletEnabled val="1"/>
        </dgm:presLayoutVars>
      </dgm:prSet>
      <dgm:spPr/>
    </dgm:pt>
    <dgm:pt modelId="{8CCBD914-918F-42BC-A0DE-9DCBDD775312}" type="pres">
      <dgm:prSet presAssocID="{D6914DFE-FAC4-4E8A-9DB3-B76A309B260A}" presName="item2" presStyleLbl="node1" presStyleIdx="1" presStyleCnt="3">
        <dgm:presLayoutVars>
          <dgm:bulletEnabled val="1"/>
        </dgm:presLayoutVars>
      </dgm:prSet>
      <dgm:spPr/>
    </dgm:pt>
    <dgm:pt modelId="{8DE9E0EE-9B2F-43FB-9E33-73041DD151B8}" type="pres">
      <dgm:prSet presAssocID="{9372D4A3-42B3-4238-B375-83562DD01E88}" presName="item3" presStyleLbl="node1" presStyleIdx="2" presStyleCnt="3">
        <dgm:presLayoutVars>
          <dgm:bulletEnabled val="1"/>
        </dgm:presLayoutVars>
      </dgm:prSet>
      <dgm:spPr/>
    </dgm:pt>
    <dgm:pt modelId="{DA61AF40-4322-4118-9C43-C77F354D2B54}" type="pres">
      <dgm:prSet presAssocID="{33172CB1-653E-4685-92B5-CBB71F7D110D}" presName="funnel" presStyleLbl="trAlignAcc1" presStyleIdx="0" presStyleCnt="1"/>
      <dgm:spPr/>
    </dgm:pt>
  </dgm:ptLst>
  <dgm:cxnLst>
    <dgm:cxn modelId="{D5027C0E-36E1-4E9A-8692-AF1A92AA62BC}" type="presOf" srcId="{33172CB1-653E-4685-92B5-CBB71F7D110D}" destId="{CF3C00C3-2E0D-405A-9E59-3A7DDC5EA8D5}" srcOrd="0" destOrd="0" presId="urn:microsoft.com/office/officeart/2005/8/layout/funnel1"/>
    <dgm:cxn modelId="{22E6FB33-F703-4563-A366-45D869137FAF}" type="presOf" srcId="{2C50DCD6-3007-4E84-AD56-AB714AA3153E}" destId="{8DE9E0EE-9B2F-43FB-9E33-73041DD151B8}" srcOrd="0" destOrd="0" presId="urn:microsoft.com/office/officeart/2005/8/layout/funnel1"/>
    <dgm:cxn modelId="{138FB767-5253-488F-BB7E-37F009DAA94F}" srcId="{33172CB1-653E-4685-92B5-CBB71F7D110D}" destId="{D6914DFE-FAC4-4E8A-9DB3-B76A309B260A}" srcOrd="2" destOrd="0" parTransId="{64AA3B4E-3FFE-4C45-A12A-ED0E5BF4CBE4}" sibTransId="{AE8F5631-255F-43C9-A0D8-47C547058425}"/>
    <dgm:cxn modelId="{F640E76C-F16D-41AF-9DAB-DB21614EB790}" type="presOf" srcId="{D6914DFE-FAC4-4E8A-9DB3-B76A309B260A}" destId="{ECFAE527-047A-4D5F-B088-EFBE35DFD51A}" srcOrd="0" destOrd="0" presId="urn:microsoft.com/office/officeart/2005/8/layout/funnel1"/>
    <dgm:cxn modelId="{8FAA826D-0A27-4928-96B5-1712C39C935A}" srcId="{33172CB1-653E-4685-92B5-CBB71F7D110D}" destId="{2C50DCD6-3007-4E84-AD56-AB714AA3153E}" srcOrd="0" destOrd="0" parTransId="{3F09FBF5-D7CF-4A9C-A86A-4EF71BDCB95C}" sibTransId="{58CD4B22-8C69-4F99-98DA-36B1F09C5921}"/>
    <dgm:cxn modelId="{8657B86E-BD59-4CB6-8217-5EE8E3C8A304}" type="presOf" srcId="{9372D4A3-42B3-4238-B375-83562DD01E88}" destId="{837762A0-34C8-48B3-9B44-7486599F48FA}" srcOrd="0" destOrd="0" presId="urn:microsoft.com/office/officeart/2005/8/layout/funnel1"/>
    <dgm:cxn modelId="{85B09BA5-40A4-4565-921B-36966E6348C3}" srcId="{33172CB1-653E-4685-92B5-CBB71F7D110D}" destId="{9372D4A3-42B3-4238-B375-83562DD01E88}" srcOrd="3" destOrd="0" parTransId="{D103E6D5-606F-497F-AF6B-49D008B67A2F}" sibTransId="{3BBE3B49-873A-488D-BF8E-3B52987AD25A}"/>
    <dgm:cxn modelId="{73DB63BA-07A0-49B3-96EB-AA3FEF73EF9E}" srcId="{33172CB1-653E-4685-92B5-CBB71F7D110D}" destId="{CCCADF3B-980D-4C25-B663-5EC0053F3FF1}" srcOrd="1" destOrd="0" parTransId="{72A4E9E3-D77C-4546-B5B6-883206479A06}" sibTransId="{5B7FD8DE-B68A-47E9-9831-5F9C6F50F6BD}"/>
    <dgm:cxn modelId="{5C9995FB-2809-4543-BD4F-074713D3F216}" type="presOf" srcId="{CCCADF3B-980D-4C25-B663-5EC0053F3FF1}" destId="{8CCBD914-918F-42BC-A0DE-9DCBDD775312}" srcOrd="0" destOrd="0" presId="urn:microsoft.com/office/officeart/2005/8/layout/funnel1"/>
    <dgm:cxn modelId="{6C3148FB-4799-4624-9A10-87BFFA12BE41}" type="presParOf" srcId="{CF3C00C3-2E0D-405A-9E59-3A7DDC5EA8D5}" destId="{42A2B336-55BE-45AD-B517-43B0FE2F926E}" srcOrd="0" destOrd="0" presId="urn:microsoft.com/office/officeart/2005/8/layout/funnel1"/>
    <dgm:cxn modelId="{3EC6821F-DBD3-4AB4-A192-64B606EB3D2C}" type="presParOf" srcId="{CF3C00C3-2E0D-405A-9E59-3A7DDC5EA8D5}" destId="{37FD1213-BD9B-42AA-937E-85F549AAB8CF}" srcOrd="1" destOrd="0" presId="urn:microsoft.com/office/officeart/2005/8/layout/funnel1"/>
    <dgm:cxn modelId="{5B721BC0-FCAC-46E1-93F6-0EAD32B631AA}" type="presParOf" srcId="{CF3C00C3-2E0D-405A-9E59-3A7DDC5EA8D5}" destId="{837762A0-34C8-48B3-9B44-7486599F48FA}" srcOrd="2" destOrd="0" presId="urn:microsoft.com/office/officeart/2005/8/layout/funnel1"/>
    <dgm:cxn modelId="{E1BD0D04-E8DB-4E70-ACB8-89CB85A84D2F}" type="presParOf" srcId="{CF3C00C3-2E0D-405A-9E59-3A7DDC5EA8D5}" destId="{ECFAE527-047A-4D5F-B088-EFBE35DFD51A}" srcOrd="3" destOrd="0" presId="urn:microsoft.com/office/officeart/2005/8/layout/funnel1"/>
    <dgm:cxn modelId="{9F65AACA-914F-4E8D-ADA8-9B24187B3CAB}" type="presParOf" srcId="{CF3C00C3-2E0D-405A-9E59-3A7DDC5EA8D5}" destId="{8CCBD914-918F-42BC-A0DE-9DCBDD775312}" srcOrd="4" destOrd="0" presId="urn:microsoft.com/office/officeart/2005/8/layout/funnel1"/>
    <dgm:cxn modelId="{F634CC13-8712-4067-908F-27FEBEDD62DA}" type="presParOf" srcId="{CF3C00C3-2E0D-405A-9E59-3A7DDC5EA8D5}" destId="{8DE9E0EE-9B2F-43FB-9E33-73041DD151B8}" srcOrd="5" destOrd="0" presId="urn:microsoft.com/office/officeart/2005/8/layout/funnel1"/>
    <dgm:cxn modelId="{73843A19-DEC4-4ACE-B31F-4604D34C4B99}" type="presParOf" srcId="{CF3C00C3-2E0D-405A-9E59-3A7DDC5EA8D5}" destId="{DA61AF40-4322-4118-9C43-C77F354D2B54}"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201F67-89F6-4FD8-908A-4BF5EE1C5D7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DCD62764-8299-444A-8323-A4DEFC4D7243}">
      <dgm:prSet phldrT="[文本]"/>
      <dgm:spPr/>
      <dgm:t>
        <a:bodyPr/>
        <a:lstStyle/>
        <a:p>
          <a:r>
            <a:rPr lang="zh-CN" altLang="en-US" dirty="0"/>
            <a:t>全方位评价中华优秀传统文化</a:t>
          </a:r>
        </a:p>
      </dgm:t>
    </dgm:pt>
    <dgm:pt modelId="{E65DC303-149A-42CE-88CE-B9CEC17381B3}" type="parTrans" cxnId="{C8F68347-7C83-4405-AB4F-055709E95EFA}">
      <dgm:prSet/>
      <dgm:spPr/>
      <dgm:t>
        <a:bodyPr/>
        <a:lstStyle/>
        <a:p>
          <a:endParaRPr lang="zh-CN" altLang="en-US"/>
        </a:p>
      </dgm:t>
    </dgm:pt>
    <dgm:pt modelId="{FDFC2F21-EEEF-4311-B07F-58883D4C7789}" type="sibTrans" cxnId="{C8F68347-7C83-4405-AB4F-055709E95EFA}">
      <dgm:prSet/>
      <dgm:spPr/>
      <dgm:t>
        <a:bodyPr/>
        <a:lstStyle/>
        <a:p>
          <a:endParaRPr lang="zh-CN" altLang="en-US"/>
        </a:p>
      </dgm:t>
    </dgm:pt>
    <dgm:pt modelId="{6D6FCB3F-DBBB-489A-8877-DFF00C192B3E}">
      <dgm:prSet phldrT="[文本]"/>
      <dgm:spPr/>
      <dgm:t>
        <a:bodyPr/>
        <a:lstStyle/>
        <a:p>
          <a:r>
            <a:rPr lang="zh-CN" altLang="en-US" dirty="0"/>
            <a:t>全面高度评价；深入的实质性评价</a:t>
          </a:r>
        </a:p>
      </dgm:t>
    </dgm:pt>
    <dgm:pt modelId="{F52B81EB-BEE8-47DA-9A16-9851CA1B812C}" type="parTrans" cxnId="{99C426D5-EA4A-42D8-ABDD-BC70B6E89134}">
      <dgm:prSet/>
      <dgm:spPr/>
      <dgm:t>
        <a:bodyPr/>
        <a:lstStyle/>
        <a:p>
          <a:endParaRPr lang="zh-CN" altLang="en-US"/>
        </a:p>
      </dgm:t>
    </dgm:pt>
    <dgm:pt modelId="{FC1B3232-218E-4353-8B4D-21B95A4B959D}" type="sibTrans" cxnId="{99C426D5-EA4A-42D8-ABDD-BC70B6E89134}">
      <dgm:prSet/>
      <dgm:spPr/>
      <dgm:t>
        <a:bodyPr/>
        <a:lstStyle/>
        <a:p>
          <a:endParaRPr lang="zh-CN" altLang="en-US"/>
        </a:p>
      </dgm:t>
    </dgm:pt>
    <dgm:pt modelId="{559AA568-53B4-4D72-A1E7-18504D9A2909}">
      <dgm:prSet phldrT="[文本]"/>
      <dgm:spPr/>
      <dgm:t>
        <a:bodyPr/>
        <a:lstStyle/>
        <a:p>
          <a:r>
            <a:rPr lang="zh-CN" altLang="en-US" dirty="0"/>
            <a:t>提出对文化传统进行创造性转化、创新性发展的总方针</a:t>
          </a:r>
        </a:p>
      </dgm:t>
    </dgm:pt>
    <dgm:pt modelId="{44C0CDA2-DD86-4FE8-BEB7-8AA1F0F410C8}" type="parTrans" cxnId="{CAC39840-655F-4D37-B19E-6E43E9567644}">
      <dgm:prSet/>
      <dgm:spPr/>
      <dgm:t>
        <a:bodyPr/>
        <a:lstStyle/>
        <a:p>
          <a:endParaRPr lang="zh-CN" altLang="en-US"/>
        </a:p>
      </dgm:t>
    </dgm:pt>
    <dgm:pt modelId="{925D54C4-AF63-451F-9FFA-38FAF935B209}" type="sibTrans" cxnId="{CAC39840-655F-4D37-B19E-6E43E9567644}">
      <dgm:prSet/>
      <dgm:spPr/>
      <dgm:t>
        <a:bodyPr/>
        <a:lstStyle/>
        <a:p>
          <a:endParaRPr lang="zh-CN" altLang="en-US"/>
        </a:p>
      </dgm:t>
    </dgm:pt>
    <dgm:pt modelId="{3C14107A-D27B-41E2-B71C-DB37638BB28D}">
      <dgm:prSet phldrT="[文本]"/>
      <dgm:spPr/>
      <dgm:t>
        <a:bodyPr/>
        <a:lstStyle/>
        <a:p>
          <a:r>
            <a:rPr lang="zh-CN" altLang="en-US" dirty="0"/>
            <a:t>创造性转化</a:t>
          </a:r>
          <a:r>
            <a:rPr lang="en-US" altLang="zh-CN" dirty="0"/>
            <a:t>+</a:t>
          </a:r>
          <a:r>
            <a:rPr lang="zh-CN" altLang="en-US" dirty="0"/>
            <a:t>创新性发展</a:t>
          </a:r>
        </a:p>
      </dgm:t>
    </dgm:pt>
    <dgm:pt modelId="{7919230D-E99E-422C-B5DD-C972A72BA8C3}" type="parTrans" cxnId="{7D612A44-DCEE-4A74-96D1-3D9EB4D1638A}">
      <dgm:prSet/>
      <dgm:spPr/>
      <dgm:t>
        <a:bodyPr/>
        <a:lstStyle/>
        <a:p>
          <a:endParaRPr lang="zh-CN" altLang="en-US"/>
        </a:p>
      </dgm:t>
    </dgm:pt>
    <dgm:pt modelId="{CC4925B7-0BA5-4F1D-B2EF-FF439C1EEE33}" type="sibTrans" cxnId="{7D612A44-DCEE-4A74-96D1-3D9EB4D1638A}">
      <dgm:prSet/>
      <dgm:spPr/>
      <dgm:t>
        <a:bodyPr/>
        <a:lstStyle/>
        <a:p>
          <a:endParaRPr lang="zh-CN" altLang="en-US"/>
        </a:p>
      </dgm:t>
    </dgm:pt>
    <dgm:pt modelId="{78E57270-C733-4BE9-BBA7-7F5F7BD6A143}">
      <dgm:prSet phldrT="[文本]"/>
      <dgm:spPr/>
      <dgm:t>
        <a:bodyPr/>
        <a:lstStyle/>
        <a:p>
          <a:r>
            <a:rPr lang="zh-CN" altLang="en-US" dirty="0"/>
            <a:t>高度重视传统文化内涵的价值追求和中华美德、文化的核心与灵魂是价值观。</a:t>
          </a:r>
        </a:p>
      </dgm:t>
    </dgm:pt>
    <dgm:pt modelId="{D0B54496-2402-4D7F-B63B-A62D293A7045}" type="parTrans" cxnId="{7E677CCF-F39E-4312-BBEC-47C6D9553ADA}">
      <dgm:prSet/>
      <dgm:spPr/>
      <dgm:t>
        <a:bodyPr/>
        <a:lstStyle/>
        <a:p>
          <a:endParaRPr lang="zh-CN" altLang="en-US"/>
        </a:p>
      </dgm:t>
    </dgm:pt>
    <dgm:pt modelId="{DDB621EF-A409-4E31-9F50-7EDC9FF51788}" type="sibTrans" cxnId="{7E677CCF-F39E-4312-BBEC-47C6D9553ADA}">
      <dgm:prSet/>
      <dgm:spPr/>
      <dgm:t>
        <a:bodyPr/>
        <a:lstStyle/>
        <a:p>
          <a:endParaRPr lang="zh-CN" altLang="en-US"/>
        </a:p>
      </dgm:t>
    </dgm:pt>
    <dgm:pt modelId="{5F2B4D4D-F3CD-475A-B3D4-C5110E40DDC7}">
      <dgm:prSet phldrT="[文本]"/>
      <dgm:spPr/>
      <dgm:t>
        <a:bodyPr/>
        <a:lstStyle/>
        <a:p>
          <a:r>
            <a:rPr lang="zh-CN" altLang="en-US" dirty="0"/>
            <a:t>对于传统文化的正面评价：去粗取精、去伪存真、兼容并蓄</a:t>
          </a:r>
        </a:p>
      </dgm:t>
    </dgm:pt>
    <dgm:pt modelId="{AAC260B8-B9F4-4D72-A99C-7B8B18F8207D}" type="parTrans" cxnId="{B34FAA37-8DCA-48A6-AA5C-A26E30FB6DE5}">
      <dgm:prSet/>
      <dgm:spPr/>
      <dgm:t>
        <a:bodyPr/>
        <a:lstStyle/>
        <a:p>
          <a:endParaRPr lang="zh-CN" altLang="en-US"/>
        </a:p>
      </dgm:t>
    </dgm:pt>
    <dgm:pt modelId="{A69E5DDF-7A90-426F-A45E-9A685C9961B3}" type="sibTrans" cxnId="{B34FAA37-8DCA-48A6-AA5C-A26E30FB6DE5}">
      <dgm:prSet/>
      <dgm:spPr/>
      <dgm:t>
        <a:bodyPr/>
        <a:lstStyle/>
        <a:p>
          <a:endParaRPr lang="zh-CN" altLang="en-US"/>
        </a:p>
      </dgm:t>
    </dgm:pt>
    <dgm:pt modelId="{4C6A1109-EBBC-480D-BC00-365C2B3584C8}" type="pres">
      <dgm:prSet presAssocID="{03201F67-89F6-4FD8-908A-4BF5EE1C5D7C}" presName="linear" presStyleCnt="0">
        <dgm:presLayoutVars>
          <dgm:animLvl val="lvl"/>
          <dgm:resizeHandles val="exact"/>
        </dgm:presLayoutVars>
      </dgm:prSet>
      <dgm:spPr/>
    </dgm:pt>
    <dgm:pt modelId="{F564AB8B-1692-44F1-A417-B45B2852B884}" type="pres">
      <dgm:prSet presAssocID="{DCD62764-8299-444A-8323-A4DEFC4D7243}" presName="parentText" presStyleLbl="node1" presStyleIdx="0" presStyleCnt="3">
        <dgm:presLayoutVars>
          <dgm:chMax val="0"/>
          <dgm:bulletEnabled val="1"/>
        </dgm:presLayoutVars>
      </dgm:prSet>
      <dgm:spPr/>
    </dgm:pt>
    <dgm:pt modelId="{18461627-1DC5-42DE-ABFF-3A4A91C7921D}" type="pres">
      <dgm:prSet presAssocID="{DCD62764-8299-444A-8323-A4DEFC4D7243}" presName="childText" presStyleLbl="revTx" presStyleIdx="0" presStyleCnt="3">
        <dgm:presLayoutVars>
          <dgm:bulletEnabled val="1"/>
        </dgm:presLayoutVars>
      </dgm:prSet>
      <dgm:spPr/>
    </dgm:pt>
    <dgm:pt modelId="{58487C08-93BB-4F0D-B8A9-EFA349A090EC}" type="pres">
      <dgm:prSet presAssocID="{559AA568-53B4-4D72-A1E7-18504D9A2909}" presName="parentText" presStyleLbl="node1" presStyleIdx="1" presStyleCnt="3">
        <dgm:presLayoutVars>
          <dgm:chMax val="0"/>
          <dgm:bulletEnabled val="1"/>
        </dgm:presLayoutVars>
      </dgm:prSet>
      <dgm:spPr/>
    </dgm:pt>
    <dgm:pt modelId="{931F2C6F-B2C0-42F4-8D0F-3B78D3A31D46}" type="pres">
      <dgm:prSet presAssocID="{559AA568-53B4-4D72-A1E7-18504D9A2909}" presName="childText" presStyleLbl="revTx" presStyleIdx="1" presStyleCnt="3">
        <dgm:presLayoutVars>
          <dgm:bulletEnabled val="1"/>
        </dgm:presLayoutVars>
      </dgm:prSet>
      <dgm:spPr/>
    </dgm:pt>
    <dgm:pt modelId="{CD2FAD05-DAAA-4255-AD42-DAC0B96BECCF}" type="pres">
      <dgm:prSet presAssocID="{78E57270-C733-4BE9-BBA7-7F5F7BD6A143}" presName="parentText" presStyleLbl="node1" presStyleIdx="2" presStyleCnt="3">
        <dgm:presLayoutVars>
          <dgm:chMax val="0"/>
          <dgm:bulletEnabled val="1"/>
        </dgm:presLayoutVars>
      </dgm:prSet>
      <dgm:spPr/>
    </dgm:pt>
    <dgm:pt modelId="{4472CFC3-39CE-4BF7-8688-D6FBC16546F3}" type="pres">
      <dgm:prSet presAssocID="{78E57270-C733-4BE9-BBA7-7F5F7BD6A143}" presName="childText" presStyleLbl="revTx" presStyleIdx="2" presStyleCnt="3">
        <dgm:presLayoutVars>
          <dgm:bulletEnabled val="1"/>
        </dgm:presLayoutVars>
      </dgm:prSet>
      <dgm:spPr/>
    </dgm:pt>
  </dgm:ptLst>
  <dgm:cxnLst>
    <dgm:cxn modelId="{9C82371C-FE7E-48DF-A35B-82205BF7DE6E}" type="presOf" srcId="{559AA568-53B4-4D72-A1E7-18504D9A2909}" destId="{58487C08-93BB-4F0D-B8A9-EFA349A090EC}" srcOrd="0" destOrd="0" presId="urn:microsoft.com/office/officeart/2005/8/layout/vList2"/>
    <dgm:cxn modelId="{AEFBA22D-EEE0-4E1F-8696-48BC952B3197}" type="presOf" srcId="{3C14107A-D27B-41E2-B71C-DB37638BB28D}" destId="{931F2C6F-B2C0-42F4-8D0F-3B78D3A31D46}" srcOrd="0" destOrd="0" presId="urn:microsoft.com/office/officeart/2005/8/layout/vList2"/>
    <dgm:cxn modelId="{B34FAA37-8DCA-48A6-AA5C-A26E30FB6DE5}" srcId="{78E57270-C733-4BE9-BBA7-7F5F7BD6A143}" destId="{5F2B4D4D-F3CD-475A-B3D4-C5110E40DDC7}" srcOrd="0" destOrd="0" parTransId="{AAC260B8-B9F4-4D72-A99C-7B8B18F8207D}" sibTransId="{A69E5DDF-7A90-426F-A45E-9A685C9961B3}"/>
    <dgm:cxn modelId="{CAC39840-655F-4D37-B19E-6E43E9567644}" srcId="{03201F67-89F6-4FD8-908A-4BF5EE1C5D7C}" destId="{559AA568-53B4-4D72-A1E7-18504D9A2909}" srcOrd="1" destOrd="0" parTransId="{44C0CDA2-DD86-4FE8-BEB7-8AA1F0F410C8}" sibTransId="{925D54C4-AF63-451F-9FFA-38FAF935B209}"/>
    <dgm:cxn modelId="{7D612A44-DCEE-4A74-96D1-3D9EB4D1638A}" srcId="{559AA568-53B4-4D72-A1E7-18504D9A2909}" destId="{3C14107A-D27B-41E2-B71C-DB37638BB28D}" srcOrd="0" destOrd="0" parTransId="{7919230D-E99E-422C-B5DD-C972A72BA8C3}" sibTransId="{CC4925B7-0BA5-4F1D-B2EF-FF439C1EEE33}"/>
    <dgm:cxn modelId="{C8F68347-7C83-4405-AB4F-055709E95EFA}" srcId="{03201F67-89F6-4FD8-908A-4BF5EE1C5D7C}" destId="{DCD62764-8299-444A-8323-A4DEFC4D7243}" srcOrd="0" destOrd="0" parTransId="{E65DC303-149A-42CE-88CE-B9CEC17381B3}" sibTransId="{FDFC2F21-EEEF-4311-B07F-58883D4C7789}"/>
    <dgm:cxn modelId="{E4023774-EF0E-42BA-8A49-F51067275816}" type="presOf" srcId="{5F2B4D4D-F3CD-475A-B3D4-C5110E40DDC7}" destId="{4472CFC3-39CE-4BF7-8688-D6FBC16546F3}" srcOrd="0" destOrd="0" presId="urn:microsoft.com/office/officeart/2005/8/layout/vList2"/>
    <dgm:cxn modelId="{8B830C7F-6057-4E9E-AA62-B852327002E5}" type="presOf" srcId="{6D6FCB3F-DBBB-489A-8877-DFF00C192B3E}" destId="{18461627-1DC5-42DE-ABFF-3A4A91C7921D}" srcOrd="0" destOrd="0" presId="urn:microsoft.com/office/officeart/2005/8/layout/vList2"/>
    <dgm:cxn modelId="{BB59809D-A18A-4369-BF00-5CE78E2343B2}" type="presOf" srcId="{03201F67-89F6-4FD8-908A-4BF5EE1C5D7C}" destId="{4C6A1109-EBBC-480D-BC00-365C2B3584C8}" srcOrd="0" destOrd="0" presId="urn:microsoft.com/office/officeart/2005/8/layout/vList2"/>
    <dgm:cxn modelId="{7B51C2AB-2ADA-4C1B-90EC-24F6A0DA719E}" type="presOf" srcId="{78E57270-C733-4BE9-BBA7-7F5F7BD6A143}" destId="{CD2FAD05-DAAA-4255-AD42-DAC0B96BECCF}" srcOrd="0" destOrd="0" presId="urn:microsoft.com/office/officeart/2005/8/layout/vList2"/>
    <dgm:cxn modelId="{7E677CCF-F39E-4312-BBEC-47C6D9553ADA}" srcId="{03201F67-89F6-4FD8-908A-4BF5EE1C5D7C}" destId="{78E57270-C733-4BE9-BBA7-7F5F7BD6A143}" srcOrd="2" destOrd="0" parTransId="{D0B54496-2402-4D7F-B63B-A62D293A7045}" sibTransId="{DDB621EF-A409-4E31-9F50-7EDC9FF51788}"/>
    <dgm:cxn modelId="{99C426D5-EA4A-42D8-ABDD-BC70B6E89134}" srcId="{DCD62764-8299-444A-8323-A4DEFC4D7243}" destId="{6D6FCB3F-DBBB-489A-8877-DFF00C192B3E}" srcOrd="0" destOrd="0" parTransId="{F52B81EB-BEE8-47DA-9A16-9851CA1B812C}" sibTransId="{FC1B3232-218E-4353-8B4D-21B95A4B959D}"/>
    <dgm:cxn modelId="{FAD50CE2-63C7-4A40-8DC5-FCB04A3BF498}" type="presOf" srcId="{DCD62764-8299-444A-8323-A4DEFC4D7243}" destId="{F564AB8B-1692-44F1-A417-B45B2852B884}" srcOrd="0" destOrd="0" presId="urn:microsoft.com/office/officeart/2005/8/layout/vList2"/>
    <dgm:cxn modelId="{7094526F-35A6-4EC9-B7F9-1F0343F99B00}" type="presParOf" srcId="{4C6A1109-EBBC-480D-BC00-365C2B3584C8}" destId="{F564AB8B-1692-44F1-A417-B45B2852B884}" srcOrd="0" destOrd="0" presId="urn:microsoft.com/office/officeart/2005/8/layout/vList2"/>
    <dgm:cxn modelId="{D60D356B-BD60-4C6C-92F0-CF67AA081037}" type="presParOf" srcId="{4C6A1109-EBBC-480D-BC00-365C2B3584C8}" destId="{18461627-1DC5-42DE-ABFF-3A4A91C7921D}" srcOrd="1" destOrd="0" presId="urn:microsoft.com/office/officeart/2005/8/layout/vList2"/>
    <dgm:cxn modelId="{63539C08-B65B-49C0-A076-854E4DD692DD}" type="presParOf" srcId="{4C6A1109-EBBC-480D-BC00-365C2B3584C8}" destId="{58487C08-93BB-4F0D-B8A9-EFA349A090EC}" srcOrd="2" destOrd="0" presId="urn:microsoft.com/office/officeart/2005/8/layout/vList2"/>
    <dgm:cxn modelId="{E3185043-FACB-4F97-A321-EE67EB64B46B}" type="presParOf" srcId="{4C6A1109-EBBC-480D-BC00-365C2B3584C8}" destId="{931F2C6F-B2C0-42F4-8D0F-3B78D3A31D46}" srcOrd="3" destOrd="0" presId="urn:microsoft.com/office/officeart/2005/8/layout/vList2"/>
    <dgm:cxn modelId="{A1A21602-5B52-4F88-BD31-F54489197C81}" type="presParOf" srcId="{4C6A1109-EBBC-480D-BC00-365C2B3584C8}" destId="{CD2FAD05-DAAA-4255-AD42-DAC0B96BECCF}" srcOrd="4" destOrd="0" presId="urn:microsoft.com/office/officeart/2005/8/layout/vList2"/>
    <dgm:cxn modelId="{4009DAA4-2D4F-4639-BC9B-90F157845E71}" type="presParOf" srcId="{4C6A1109-EBBC-480D-BC00-365C2B3584C8}" destId="{4472CFC3-39CE-4BF7-8688-D6FBC16546F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7ACA3D-D95A-4EA9-AF31-4AB4C87FEB5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748C865-2A44-4131-AD3C-26C1EBB39811}">
      <dgm:prSet/>
      <dgm:spPr/>
      <dgm:t>
        <a:bodyPr/>
        <a:lstStyle/>
        <a:p>
          <a:pPr>
            <a:defRPr cap="all"/>
          </a:pPr>
          <a:r>
            <a:rPr lang="zh-CN" b="0" i="0"/>
            <a:t>（</a:t>
          </a:r>
          <a:r>
            <a:rPr lang="en-US" b="0" i="0"/>
            <a:t>1</a:t>
          </a:r>
          <a:r>
            <a:rPr lang="zh-CN" b="0" i="0"/>
            <a:t>）制度：法律、法规</a:t>
          </a:r>
          <a:endParaRPr lang="en-US"/>
        </a:p>
      </dgm:t>
    </dgm:pt>
    <dgm:pt modelId="{1E9FDAB6-BD66-4E46-AEF5-1463A58CA18F}" type="parTrans" cxnId="{E789C23F-7CAE-4E51-B98E-B4585B81C333}">
      <dgm:prSet/>
      <dgm:spPr/>
      <dgm:t>
        <a:bodyPr/>
        <a:lstStyle/>
        <a:p>
          <a:endParaRPr lang="en-US"/>
        </a:p>
      </dgm:t>
    </dgm:pt>
    <dgm:pt modelId="{4FAEE5F4-E798-4566-8158-CBABD8E3F68A}" type="sibTrans" cxnId="{E789C23F-7CAE-4E51-B98E-B4585B81C333}">
      <dgm:prSet/>
      <dgm:spPr/>
      <dgm:t>
        <a:bodyPr/>
        <a:lstStyle/>
        <a:p>
          <a:endParaRPr lang="en-US"/>
        </a:p>
      </dgm:t>
    </dgm:pt>
    <dgm:pt modelId="{A86AF120-331E-47C1-9337-F006E5308C66}">
      <dgm:prSet/>
      <dgm:spPr/>
      <dgm:t>
        <a:bodyPr/>
        <a:lstStyle/>
        <a:p>
          <a:pPr>
            <a:defRPr cap="all"/>
          </a:pPr>
          <a:r>
            <a:rPr lang="zh-CN" b="0" i="0"/>
            <a:t>（</a:t>
          </a:r>
          <a:r>
            <a:rPr lang="en-US" b="0" i="0"/>
            <a:t>2</a:t>
          </a:r>
          <a:r>
            <a:rPr lang="zh-CN" b="0" i="0"/>
            <a:t>）确立执法部门</a:t>
          </a:r>
          <a:endParaRPr lang="en-US"/>
        </a:p>
      </dgm:t>
    </dgm:pt>
    <dgm:pt modelId="{E256E79F-FCFF-4083-A1BC-F789D6E48234}" type="parTrans" cxnId="{B98F47B0-625D-428D-BAA1-1988A57325BA}">
      <dgm:prSet/>
      <dgm:spPr/>
      <dgm:t>
        <a:bodyPr/>
        <a:lstStyle/>
        <a:p>
          <a:endParaRPr lang="en-US"/>
        </a:p>
      </dgm:t>
    </dgm:pt>
    <dgm:pt modelId="{7BCDD8DA-A372-4131-A1F9-2C31F7D100B8}" type="sibTrans" cxnId="{B98F47B0-625D-428D-BAA1-1988A57325BA}">
      <dgm:prSet/>
      <dgm:spPr/>
      <dgm:t>
        <a:bodyPr/>
        <a:lstStyle/>
        <a:p>
          <a:endParaRPr lang="en-US"/>
        </a:p>
      </dgm:t>
    </dgm:pt>
    <dgm:pt modelId="{9141DE85-3498-49BF-9E52-2CDEE0432386}">
      <dgm:prSet/>
      <dgm:spPr/>
      <dgm:t>
        <a:bodyPr/>
        <a:lstStyle/>
        <a:p>
          <a:pPr>
            <a:defRPr cap="all"/>
          </a:pPr>
          <a:r>
            <a:rPr lang="zh-CN" b="0" i="0"/>
            <a:t>（</a:t>
          </a:r>
          <a:r>
            <a:rPr lang="en-US" b="0" i="0"/>
            <a:t>3</a:t>
          </a:r>
          <a:r>
            <a:rPr lang="zh-CN" b="0" i="0"/>
            <a:t>）进行广泛宣传</a:t>
          </a:r>
          <a:endParaRPr lang="en-US"/>
        </a:p>
      </dgm:t>
    </dgm:pt>
    <dgm:pt modelId="{58FFAACE-C66E-4936-AB55-A0AF61073458}" type="parTrans" cxnId="{286F7469-8AB0-4340-8C48-527DCFF1F98B}">
      <dgm:prSet/>
      <dgm:spPr/>
      <dgm:t>
        <a:bodyPr/>
        <a:lstStyle/>
        <a:p>
          <a:endParaRPr lang="en-US"/>
        </a:p>
      </dgm:t>
    </dgm:pt>
    <dgm:pt modelId="{D60C384D-3F2D-4292-B624-1D1105DFBB72}" type="sibTrans" cxnId="{286F7469-8AB0-4340-8C48-527DCFF1F98B}">
      <dgm:prSet/>
      <dgm:spPr/>
      <dgm:t>
        <a:bodyPr/>
        <a:lstStyle/>
        <a:p>
          <a:endParaRPr lang="en-US"/>
        </a:p>
      </dgm:t>
    </dgm:pt>
    <dgm:pt modelId="{B750F25D-8008-43D6-B83F-5AF99692AAF7}" type="pres">
      <dgm:prSet presAssocID="{587ACA3D-D95A-4EA9-AF31-4AB4C87FEB5B}" presName="root" presStyleCnt="0">
        <dgm:presLayoutVars>
          <dgm:dir/>
          <dgm:resizeHandles val="exact"/>
        </dgm:presLayoutVars>
      </dgm:prSet>
      <dgm:spPr/>
    </dgm:pt>
    <dgm:pt modelId="{97DA6B86-DAD6-4378-A6B3-640490A07AE8}" type="pres">
      <dgm:prSet presAssocID="{2748C865-2A44-4131-AD3C-26C1EBB39811}" presName="compNode" presStyleCnt="0"/>
      <dgm:spPr/>
    </dgm:pt>
    <dgm:pt modelId="{89C7A46C-8F38-44E6-A8BE-E342827B32DA}" type="pres">
      <dgm:prSet presAssocID="{2748C865-2A44-4131-AD3C-26C1EBB39811}" presName="iconBgRect" presStyleLbl="bgShp" presStyleIdx="0" presStyleCnt="3"/>
      <dgm:spPr/>
    </dgm:pt>
    <dgm:pt modelId="{811ADFC1-467A-4672-A0CE-720BF8DBE396}" type="pres">
      <dgm:prSet presAssocID="{2748C865-2A44-4131-AD3C-26C1EBB398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8429CF6A-9C8F-48CE-B20C-4BF859122104}" type="pres">
      <dgm:prSet presAssocID="{2748C865-2A44-4131-AD3C-26C1EBB39811}" presName="spaceRect" presStyleCnt="0"/>
      <dgm:spPr/>
    </dgm:pt>
    <dgm:pt modelId="{52766759-FD94-40DE-8C6B-72D0578D361A}" type="pres">
      <dgm:prSet presAssocID="{2748C865-2A44-4131-AD3C-26C1EBB39811}" presName="textRect" presStyleLbl="revTx" presStyleIdx="0" presStyleCnt="3">
        <dgm:presLayoutVars>
          <dgm:chMax val="1"/>
          <dgm:chPref val="1"/>
        </dgm:presLayoutVars>
      </dgm:prSet>
      <dgm:spPr/>
    </dgm:pt>
    <dgm:pt modelId="{7E4A93AD-D359-4C07-BE06-4B483D2D373C}" type="pres">
      <dgm:prSet presAssocID="{4FAEE5F4-E798-4566-8158-CBABD8E3F68A}" presName="sibTrans" presStyleCnt="0"/>
      <dgm:spPr/>
    </dgm:pt>
    <dgm:pt modelId="{AA5A4595-6AF4-4F98-B70C-808E0ECEA45A}" type="pres">
      <dgm:prSet presAssocID="{A86AF120-331E-47C1-9337-F006E5308C66}" presName="compNode" presStyleCnt="0"/>
      <dgm:spPr/>
    </dgm:pt>
    <dgm:pt modelId="{96136755-35CF-4ACA-8A95-9B323E5835A2}" type="pres">
      <dgm:prSet presAssocID="{A86AF120-331E-47C1-9337-F006E5308C66}" presName="iconBgRect" presStyleLbl="bgShp" presStyleIdx="1" presStyleCnt="3"/>
      <dgm:spPr/>
    </dgm:pt>
    <dgm:pt modelId="{2304B0CD-FF24-41F1-AA1A-A3977A400838}" type="pres">
      <dgm:prSet presAssocID="{A86AF120-331E-47C1-9337-F006E5308C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060BB868-2B8F-4F61-90A1-DF79E329C399}" type="pres">
      <dgm:prSet presAssocID="{A86AF120-331E-47C1-9337-F006E5308C66}" presName="spaceRect" presStyleCnt="0"/>
      <dgm:spPr/>
    </dgm:pt>
    <dgm:pt modelId="{FBFAC183-EF84-4FF5-A370-35BD9F553B78}" type="pres">
      <dgm:prSet presAssocID="{A86AF120-331E-47C1-9337-F006E5308C66}" presName="textRect" presStyleLbl="revTx" presStyleIdx="1" presStyleCnt="3">
        <dgm:presLayoutVars>
          <dgm:chMax val="1"/>
          <dgm:chPref val="1"/>
        </dgm:presLayoutVars>
      </dgm:prSet>
      <dgm:spPr/>
    </dgm:pt>
    <dgm:pt modelId="{C4F3135D-FC3E-4569-AEF7-E21AD7681B5E}" type="pres">
      <dgm:prSet presAssocID="{7BCDD8DA-A372-4131-A1F9-2C31F7D100B8}" presName="sibTrans" presStyleCnt="0"/>
      <dgm:spPr/>
    </dgm:pt>
    <dgm:pt modelId="{2DD52397-0D90-4A7B-A673-5D44DD4E8A41}" type="pres">
      <dgm:prSet presAssocID="{9141DE85-3498-49BF-9E52-2CDEE0432386}" presName="compNode" presStyleCnt="0"/>
      <dgm:spPr/>
    </dgm:pt>
    <dgm:pt modelId="{3A9AAEAD-79C7-48B0-AF8D-FD93C38AF663}" type="pres">
      <dgm:prSet presAssocID="{9141DE85-3498-49BF-9E52-2CDEE0432386}" presName="iconBgRect" presStyleLbl="bgShp" presStyleIdx="2" presStyleCnt="3"/>
      <dgm:spPr/>
    </dgm:pt>
    <dgm:pt modelId="{35FD1E4F-84F2-4546-8052-14BD26A5F488}" type="pres">
      <dgm:prSet presAssocID="{9141DE85-3498-49BF-9E52-2CDEE04323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564BA930-A06B-4129-8D4D-00AF12555A30}" type="pres">
      <dgm:prSet presAssocID="{9141DE85-3498-49BF-9E52-2CDEE0432386}" presName="spaceRect" presStyleCnt="0"/>
      <dgm:spPr/>
    </dgm:pt>
    <dgm:pt modelId="{CBACC4A2-E922-4E72-ABBF-74B94701DDAE}" type="pres">
      <dgm:prSet presAssocID="{9141DE85-3498-49BF-9E52-2CDEE0432386}" presName="textRect" presStyleLbl="revTx" presStyleIdx="2" presStyleCnt="3">
        <dgm:presLayoutVars>
          <dgm:chMax val="1"/>
          <dgm:chPref val="1"/>
        </dgm:presLayoutVars>
      </dgm:prSet>
      <dgm:spPr/>
    </dgm:pt>
  </dgm:ptLst>
  <dgm:cxnLst>
    <dgm:cxn modelId="{371E7532-481F-4D37-8382-279CB83E62B5}" type="presOf" srcId="{587ACA3D-D95A-4EA9-AF31-4AB4C87FEB5B}" destId="{B750F25D-8008-43D6-B83F-5AF99692AAF7}" srcOrd="0" destOrd="0" presId="urn:microsoft.com/office/officeart/2018/5/layout/IconCircleLabelList"/>
    <dgm:cxn modelId="{E17FDE35-7427-4E42-9763-A36135115E19}" type="presOf" srcId="{2748C865-2A44-4131-AD3C-26C1EBB39811}" destId="{52766759-FD94-40DE-8C6B-72D0578D361A}" srcOrd="0" destOrd="0" presId="urn:microsoft.com/office/officeart/2018/5/layout/IconCircleLabelList"/>
    <dgm:cxn modelId="{E789C23F-7CAE-4E51-B98E-B4585B81C333}" srcId="{587ACA3D-D95A-4EA9-AF31-4AB4C87FEB5B}" destId="{2748C865-2A44-4131-AD3C-26C1EBB39811}" srcOrd="0" destOrd="0" parTransId="{1E9FDAB6-BD66-4E46-AEF5-1463A58CA18F}" sibTransId="{4FAEE5F4-E798-4566-8158-CBABD8E3F68A}"/>
    <dgm:cxn modelId="{286F7469-8AB0-4340-8C48-527DCFF1F98B}" srcId="{587ACA3D-D95A-4EA9-AF31-4AB4C87FEB5B}" destId="{9141DE85-3498-49BF-9E52-2CDEE0432386}" srcOrd="2" destOrd="0" parTransId="{58FFAACE-C66E-4936-AB55-A0AF61073458}" sibTransId="{D60C384D-3F2D-4292-B624-1D1105DFBB72}"/>
    <dgm:cxn modelId="{F232B188-F692-487A-9BA3-6E700C2E53C6}" type="presOf" srcId="{9141DE85-3498-49BF-9E52-2CDEE0432386}" destId="{CBACC4A2-E922-4E72-ABBF-74B94701DDAE}" srcOrd="0" destOrd="0" presId="urn:microsoft.com/office/officeart/2018/5/layout/IconCircleLabelList"/>
    <dgm:cxn modelId="{B98F47B0-625D-428D-BAA1-1988A57325BA}" srcId="{587ACA3D-D95A-4EA9-AF31-4AB4C87FEB5B}" destId="{A86AF120-331E-47C1-9337-F006E5308C66}" srcOrd="1" destOrd="0" parTransId="{E256E79F-FCFF-4083-A1BC-F789D6E48234}" sibTransId="{7BCDD8DA-A372-4131-A1F9-2C31F7D100B8}"/>
    <dgm:cxn modelId="{4121B4DF-CAD4-4FD0-9183-DBF9DE3C431F}" type="presOf" srcId="{A86AF120-331E-47C1-9337-F006E5308C66}" destId="{FBFAC183-EF84-4FF5-A370-35BD9F553B78}" srcOrd="0" destOrd="0" presId="urn:microsoft.com/office/officeart/2018/5/layout/IconCircleLabelList"/>
    <dgm:cxn modelId="{42D60C2A-A86C-477B-9A43-26639AB3D561}" type="presParOf" srcId="{B750F25D-8008-43D6-B83F-5AF99692AAF7}" destId="{97DA6B86-DAD6-4378-A6B3-640490A07AE8}" srcOrd="0" destOrd="0" presId="urn:microsoft.com/office/officeart/2018/5/layout/IconCircleLabelList"/>
    <dgm:cxn modelId="{83CE7461-FF36-43AC-8813-2D9856B35288}" type="presParOf" srcId="{97DA6B86-DAD6-4378-A6B3-640490A07AE8}" destId="{89C7A46C-8F38-44E6-A8BE-E342827B32DA}" srcOrd="0" destOrd="0" presId="urn:microsoft.com/office/officeart/2018/5/layout/IconCircleLabelList"/>
    <dgm:cxn modelId="{ABF9F49B-5AE0-427B-97AF-19DDEBAC81F0}" type="presParOf" srcId="{97DA6B86-DAD6-4378-A6B3-640490A07AE8}" destId="{811ADFC1-467A-4672-A0CE-720BF8DBE396}" srcOrd="1" destOrd="0" presId="urn:microsoft.com/office/officeart/2018/5/layout/IconCircleLabelList"/>
    <dgm:cxn modelId="{A7AD0740-B7B1-4CB6-935E-306BF708F181}" type="presParOf" srcId="{97DA6B86-DAD6-4378-A6B3-640490A07AE8}" destId="{8429CF6A-9C8F-48CE-B20C-4BF859122104}" srcOrd="2" destOrd="0" presId="urn:microsoft.com/office/officeart/2018/5/layout/IconCircleLabelList"/>
    <dgm:cxn modelId="{3371B6FC-DA5E-4FDF-86D6-0371E1D39304}" type="presParOf" srcId="{97DA6B86-DAD6-4378-A6B3-640490A07AE8}" destId="{52766759-FD94-40DE-8C6B-72D0578D361A}" srcOrd="3" destOrd="0" presId="urn:microsoft.com/office/officeart/2018/5/layout/IconCircleLabelList"/>
    <dgm:cxn modelId="{D2B96D75-C634-451A-848A-B80ECA9BC6C8}" type="presParOf" srcId="{B750F25D-8008-43D6-B83F-5AF99692AAF7}" destId="{7E4A93AD-D359-4C07-BE06-4B483D2D373C}" srcOrd="1" destOrd="0" presId="urn:microsoft.com/office/officeart/2018/5/layout/IconCircleLabelList"/>
    <dgm:cxn modelId="{5C7587D8-D8F5-4B79-9926-15B44F6F4800}" type="presParOf" srcId="{B750F25D-8008-43D6-B83F-5AF99692AAF7}" destId="{AA5A4595-6AF4-4F98-B70C-808E0ECEA45A}" srcOrd="2" destOrd="0" presId="urn:microsoft.com/office/officeart/2018/5/layout/IconCircleLabelList"/>
    <dgm:cxn modelId="{C47A6DBA-0FE2-4685-B08E-F4605004A27B}" type="presParOf" srcId="{AA5A4595-6AF4-4F98-B70C-808E0ECEA45A}" destId="{96136755-35CF-4ACA-8A95-9B323E5835A2}" srcOrd="0" destOrd="0" presId="urn:microsoft.com/office/officeart/2018/5/layout/IconCircleLabelList"/>
    <dgm:cxn modelId="{9528146F-CD0D-4089-934D-3FF1B3A43F86}" type="presParOf" srcId="{AA5A4595-6AF4-4F98-B70C-808E0ECEA45A}" destId="{2304B0CD-FF24-41F1-AA1A-A3977A400838}" srcOrd="1" destOrd="0" presId="urn:microsoft.com/office/officeart/2018/5/layout/IconCircleLabelList"/>
    <dgm:cxn modelId="{A9AAC5DB-7D66-46E2-A2BC-0BF6DDA12077}" type="presParOf" srcId="{AA5A4595-6AF4-4F98-B70C-808E0ECEA45A}" destId="{060BB868-2B8F-4F61-90A1-DF79E329C399}" srcOrd="2" destOrd="0" presId="urn:microsoft.com/office/officeart/2018/5/layout/IconCircleLabelList"/>
    <dgm:cxn modelId="{565DF9AD-8933-4B6C-A51E-9442CF9D717C}" type="presParOf" srcId="{AA5A4595-6AF4-4F98-B70C-808E0ECEA45A}" destId="{FBFAC183-EF84-4FF5-A370-35BD9F553B78}" srcOrd="3" destOrd="0" presId="urn:microsoft.com/office/officeart/2018/5/layout/IconCircleLabelList"/>
    <dgm:cxn modelId="{1846F3A4-0B2A-4D55-88DB-817577E85CCA}" type="presParOf" srcId="{B750F25D-8008-43D6-B83F-5AF99692AAF7}" destId="{C4F3135D-FC3E-4569-AEF7-E21AD7681B5E}" srcOrd="3" destOrd="0" presId="urn:microsoft.com/office/officeart/2018/5/layout/IconCircleLabelList"/>
    <dgm:cxn modelId="{07E674F5-33B1-4E5F-AC58-1219F59686AD}" type="presParOf" srcId="{B750F25D-8008-43D6-B83F-5AF99692AAF7}" destId="{2DD52397-0D90-4A7B-A673-5D44DD4E8A41}" srcOrd="4" destOrd="0" presId="urn:microsoft.com/office/officeart/2018/5/layout/IconCircleLabelList"/>
    <dgm:cxn modelId="{D72053F9-62CF-4A8E-8538-DC4D194C9D3A}" type="presParOf" srcId="{2DD52397-0D90-4A7B-A673-5D44DD4E8A41}" destId="{3A9AAEAD-79C7-48B0-AF8D-FD93C38AF663}" srcOrd="0" destOrd="0" presId="urn:microsoft.com/office/officeart/2018/5/layout/IconCircleLabelList"/>
    <dgm:cxn modelId="{173AA6BB-C6CD-4172-BEF9-50CE70CCBF88}" type="presParOf" srcId="{2DD52397-0D90-4A7B-A673-5D44DD4E8A41}" destId="{35FD1E4F-84F2-4546-8052-14BD26A5F488}" srcOrd="1" destOrd="0" presId="urn:microsoft.com/office/officeart/2018/5/layout/IconCircleLabelList"/>
    <dgm:cxn modelId="{38CD1A6D-16E9-4900-9E6F-89D177B749B3}" type="presParOf" srcId="{2DD52397-0D90-4A7B-A673-5D44DD4E8A41}" destId="{564BA930-A06B-4129-8D4D-00AF12555A30}" srcOrd="2" destOrd="0" presId="urn:microsoft.com/office/officeart/2018/5/layout/IconCircleLabelList"/>
    <dgm:cxn modelId="{2B0990F4-4F6F-4F0F-93F0-18B625A4C98E}" type="presParOf" srcId="{2DD52397-0D90-4A7B-A673-5D44DD4E8A41}" destId="{CBACC4A2-E922-4E72-ABBF-74B94701DDA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E40FD-D52A-49F7-B70A-D8BCB1A69C74}">
      <dsp:nvSpPr>
        <dsp:cNvPr id="0" name=""/>
        <dsp:cNvSpPr/>
      </dsp:nvSpPr>
      <dsp:spPr>
        <a:xfrm>
          <a:off x="0" y="1980"/>
          <a:ext cx="70532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838057-9092-4585-AAC8-236C8A577F8B}">
      <dsp:nvSpPr>
        <dsp:cNvPr id="0" name=""/>
        <dsp:cNvSpPr/>
      </dsp:nvSpPr>
      <dsp:spPr>
        <a:xfrm>
          <a:off x="0" y="1980"/>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一、什么</a:t>
          </a:r>
          <a:r>
            <a:rPr lang="zh-CN" altLang="en-US" sz="2800" kern="1200"/>
            <a:t>是文化</a:t>
          </a:r>
          <a:endParaRPr lang="zh-CN" altLang="en-US" sz="2800" kern="1200" dirty="0"/>
        </a:p>
      </dsp:txBody>
      <dsp:txXfrm>
        <a:off x="0" y="1980"/>
        <a:ext cx="7053264" cy="675412"/>
      </dsp:txXfrm>
    </dsp:sp>
    <dsp:sp modelId="{FEB9BEE4-13E0-4E3E-AD68-999765AA1F19}">
      <dsp:nvSpPr>
        <dsp:cNvPr id="0" name=""/>
        <dsp:cNvSpPr/>
      </dsp:nvSpPr>
      <dsp:spPr>
        <a:xfrm>
          <a:off x="0" y="677392"/>
          <a:ext cx="705326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EE599D-7EDA-449A-A5C2-0884865F8CE4}">
      <dsp:nvSpPr>
        <dsp:cNvPr id="0" name=""/>
        <dsp:cNvSpPr/>
      </dsp:nvSpPr>
      <dsp:spPr>
        <a:xfrm>
          <a:off x="0" y="677392"/>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二、文化理论与制度</a:t>
          </a:r>
        </a:p>
      </dsp:txBody>
      <dsp:txXfrm>
        <a:off x="0" y="677392"/>
        <a:ext cx="7053264" cy="675412"/>
      </dsp:txXfrm>
    </dsp:sp>
    <dsp:sp modelId="{31443029-919B-4FA3-B70E-43EC4F7E476A}">
      <dsp:nvSpPr>
        <dsp:cNvPr id="0" name=""/>
        <dsp:cNvSpPr/>
      </dsp:nvSpPr>
      <dsp:spPr>
        <a:xfrm>
          <a:off x="0" y="1352804"/>
          <a:ext cx="705326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FDF77-A2A0-4462-9130-FE7397620C92}">
      <dsp:nvSpPr>
        <dsp:cNvPr id="0" name=""/>
        <dsp:cNvSpPr/>
      </dsp:nvSpPr>
      <dsp:spPr>
        <a:xfrm>
          <a:off x="0" y="1352804"/>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三、意识形态工作</a:t>
          </a:r>
        </a:p>
      </dsp:txBody>
      <dsp:txXfrm>
        <a:off x="0" y="1352804"/>
        <a:ext cx="7053264" cy="675412"/>
      </dsp:txXfrm>
    </dsp:sp>
    <dsp:sp modelId="{23F125D7-88D7-4047-9586-7E4121C5524F}">
      <dsp:nvSpPr>
        <dsp:cNvPr id="0" name=""/>
        <dsp:cNvSpPr/>
      </dsp:nvSpPr>
      <dsp:spPr>
        <a:xfrm>
          <a:off x="0" y="2028216"/>
          <a:ext cx="705326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441769-402A-40EF-80FA-41946A1F02FE}">
      <dsp:nvSpPr>
        <dsp:cNvPr id="0" name=""/>
        <dsp:cNvSpPr/>
      </dsp:nvSpPr>
      <dsp:spPr>
        <a:xfrm>
          <a:off x="0" y="2028216"/>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四、核心价值观</a:t>
          </a:r>
        </a:p>
      </dsp:txBody>
      <dsp:txXfrm>
        <a:off x="0" y="2028216"/>
        <a:ext cx="7053264" cy="675412"/>
      </dsp:txXfrm>
    </dsp:sp>
    <dsp:sp modelId="{D70AF952-FB68-4C6C-AFC2-5F9872E15185}">
      <dsp:nvSpPr>
        <dsp:cNvPr id="0" name=""/>
        <dsp:cNvSpPr/>
      </dsp:nvSpPr>
      <dsp:spPr>
        <a:xfrm>
          <a:off x="0" y="2703629"/>
          <a:ext cx="705326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55C35B-B310-453F-9C9A-F1426CA6DD66}">
      <dsp:nvSpPr>
        <dsp:cNvPr id="0" name=""/>
        <dsp:cNvSpPr/>
      </dsp:nvSpPr>
      <dsp:spPr>
        <a:xfrm>
          <a:off x="0" y="2703629"/>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五、文化产业</a:t>
          </a:r>
        </a:p>
      </dsp:txBody>
      <dsp:txXfrm>
        <a:off x="0" y="2703629"/>
        <a:ext cx="7053264" cy="675412"/>
      </dsp:txXfrm>
    </dsp:sp>
    <dsp:sp modelId="{56776560-B468-8245-AA5E-9E696A542B3B}">
      <dsp:nvSpPr>
        <dsp:cNvPr id="0" name=""/>
        <dsp:cNvSpPr/>
      </dsp:nvSpPr>
      <dsp:spPr>
        <a:xfrm>
          <a:off x="0" y="3379041"/>
          <a:ext cx="70532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93AFA-F51F-7745-8508-37DC9F4F9C90}">
      <dsp:nvSpPr>
        <dsp:cNvPr id="0" name=""/>
        <dsp:cNvSpPr/>
      </dsp:nvSpPr>
      <dsp:spPr>
        <a:xfrm>
          <a:off x="0" y="3379041"/>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六、文化建设</a:t>
          </a:r>
        </a:p>
      </dsp:txBody>
      <dsp:txXfrm>
        <a:off x="0" y="3379041"/>
        <a:ext cx="7053264" cy="675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27413-D6A4-414E-9754-D1D4539ED9C7}">
      <dsp:nvSpPr>
        <dsp:cNvPr id="0" name=""/>
        <dsp:cNvSpPr/>
      </dsp:nvSpPr>
      <dsp:spPr>
        <a:xfrm>
          <a:off x="1012056" y="0"/>
          <a:ext cx="3184127" cy="31841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器物</a:t>
          </a:r>
        </a:p>
      </dsp:txBody>
      <dsp:txXfrm>
        <a:off x="2047693" y="159206"/>
        <a:ext cx="1112852" cy="477619"/>
      </dsp:txXfrm>
    </dsp:sp>
    <dsp:sp modelId="{5869D6B5-91DE-364F-97BA-2B9117D6CE19}">
      <dsp:nvSpPr>
        <dsp:cNvPr id="0" name=""/>
        <dsp:cNvSpPr/>
      </dsp:nvSpPr>
      <dsp:spPr>
        <a:xfrm>
          <a:off x="1410072" y="796031"/>
          <a:ext cx="2388096" cy="23880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制度</a:t>
          </a:r>
        </a:p>
      </dsp:txBody>
      <dsp:txXfrm>
        <a:off x="2047693" y="945287"/>
        <a:ext cx="1112852" cy="447768"/>
      </dsp:txXfrm>
    </dsp:sp>
    <dsp:sp modelId="{ED3027ED-0A5A-8344-9882-8D690C031E3C}">
      <dsp:nvSpPr>
        <dsp:cNvPr id="0" name=""/>
        <dsp:cNvSpPr/>
      </dsp:nvSpPr>
      <dsp:spPr>
        <a:xfrm>
          <a:off x="1808088" y="1592063"/>
          <a:ext cx="1592063" cy="15920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精神</a:t>
          </a:r>
        </a:p>
      </dsp:txBody>
      <dsp:txXfrm>
        <a:off x="2041240" y="1990079"/>
        <a:ext cx="1125759" cy="796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19CE9-1617-4C18-B8BA-17C80096C7BA}">
      <dsp:nvSpPr>
        <dsp:cNvPr id="0" name=""/>
        <dsp:cNvSpPr/>
      </dsp:nvSpPr>
      <dsp:spPr>
        <a:xfrm>
          <a:off x="-5545811" y="-849512"/>
          <a:ext cx="6606657" cy="6606657"/>
        </a:xfrm>
        <a:prstGeom prst="blockArc">
          <a:avLst>
            <a:gd name="adj1" fmla="val 18900000"/>
            <a:gd name="adj2" fmla="val 2700000"/>
            <a:gd name="adj3" fmla="val 327"/>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11CD84-D9E8-4063-8958-BBD1E5CF816B}">
      <dsp:nvSpPr>
        <dsp:cNvPr id="0" name=""/>
        <dsp:cNvSpPr/>
      </dsp:nvSpPr>
      <dsp:spPr>
        <a:xfrm>
          <a:off x="344270" y="223100"/>
          <a:ext cx="7079540" cy="4460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坚定中国特色社会主义文化自信理论</a:t>
          </a:r>
        </a:p>
      </dsp:txBody>
      <dsp:txXfrm>
        <a:off x="344270" y="223100"/>
        <a:ext cx="7079540" cy="446005"/>
      </dsp:txXfrm>
    </dsp:sp>
    <dsp:sp modelId="{AC29A9FD-ED97-43A1-9AD2-591A6631C606}">
      <dsp:nvSpPr>
        <dsp:cNvPr id="0" name=""/>
        <dsp:cNvSpPr/>
      </dsp:nvSpPr>
      <dsp:spPr>
        <a:xfrm>
          <a:off x="65516" y="167350"/>
          <a:ext cx="557506" cy="55750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6ED144-4C67-421C-809F-A65BA1A563D9}">
      <dsp:nvSpPr>
        <dsp:cNvPr id="0" name=""/>
        <dsp:cNvSpPr/>
      </dsp:nvSpPr>
      <dsp:spPr>
        <a:xfrm>
          <a:off x="748168" y="892501"/>
          <a:ext cx="6675642" cy="44600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发展中国特色社会主义文化理论</a:t>
          </a:r>
        </a:p>
      </dsp:txBody>
      <dsp:txXfrm>
        <a:off x="748168" y="892501"/>
        <a:ext cx="6675642" cy="446005"/>
      </dsp:txXfrm>
    </dsp:sp>
    <dsp:sp modelId="{4719C99B-0B29-4384-98D8-0F6E3738A108}">
      <dsp:nvSpPr>
        <dsp:cNvPr id="0" name=""/>
        <dsp:cNvSpPr/>
      </dsp:nvSpPr>
      <dsp:spPr>
        <a:xfrm>
          <a:off x="469415" y="836751"/>
          <a:ext cx="557506" cy="557506"/>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03399A-F457-403A-9F74-41803E07A373}">
      <dsp:nvSpPr>
        <dsp:cNvPr id="0" name=""/>
        <dsp:cNvSpPr/>
      </dsp:nvSpPr>
      <dsp:spPr>
        <a:xfrm>
          <a:off x="969502" y="1561412"/>
          <a:ext cx="6454308" cy="4460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建设社会主义文化强国理论</a:t>
          </a:r>
        </a:p>
      </dsp:txBody>
      <dsp:txXfrm>
        <a:off x="969502" y="1561412"/>
        <a:ext cx="6454308" cy="446005"/>
      </dsp:txXfrm>
    </dsp:sp>
    <dsp:sp modelId="{3FF03790-DF7A-4201-B45C-A66E59FC0063}">
      <dsp:nvSpPr>
        <dsp:cNvPr id="0" name=""/>
        <dsp:cNvSpPr/>
      </dsp:nvSpPr>
      <dsp:spPr>
        <a:xfrm>
          <a:off x="690749" y="1505661"/>
          <a:ext cx="557506" cy="557506"/>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197651-FE7E-42EE-8B8B-9E488B97DB30}">
      <dsp:nvSpPr>
        <dsp:cNvPr id="0" name=""/>
        <dsp:cNvSpPr/>
      </dsp:nvSpPr>
      <dsp:spPr>
        <a:xfrm>
          <a:off x="1040172" y="2230813"/>
          <a:ext cx="6383638" cy="4460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建设中国特色社会主义文化目的理论</a:t>
          </a:r>
        </a:p>
      </dsp:txBody>
      <dsp:txXfrm>
        <a:off x="1040172" y="2230813"/>
        <a:ext cx="6383638" cy="446005"/>
      </dsp:txXfrm>
    </dsp:sp>
    <dsp:sp modelId="{6CDC6E0E-6F75-4458-A269-903C37E30394}">
      <dsp:nvSpPr>
        <dsp:cNvPr id="0" name=""/>
        <dsp:cNvSpPr/>
      </dsp:nvSpPr>
      <dsp:spPr>
        <a:xfrm>
          <a:off x="761419" y="2175062"/>
          <a:ext cx="557506" cy="55750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85BC24-7514-4A2D-9740-34DAD6BD2960}">
      <dsp:nvSpPr>
        <dsp:cNvPr id="0" name=""/>
        <dsp:cNvSpPr/>
      </dsp:nvSpPr>
      <dsp:spPr>
        <a:xfrm>
          <a:off x="969502" y="2900214"/>
          <a:ext cx="6454308" cy="4460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培育和践行社会主义核心价值观理论</a:t>
          </a:r>
        </a:p>
      </dsp:txBody>
      <dsp:txXfrm>
        <a:off x="969502" y="2900214"/>
        <a:ext cx="6454308" cy="446005"/>
      </dsp:txXfrm>
    </dsp:sp>
    <dsp:sp modelId="{B688CF77-C643-455A-89AF-62C464F045DC}">
      <dsp:nvSpPr>
        <dsp:cNvPr id="0" name=""/>
        <dsp:cNvSpPr/>
      </dsp:nvSpPr>
      <dsp:spPr>
        <a:xfrm>
          <a:off x="690749" y="2844463"/>
          <a:ext cx="557506" cy="557506"/>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67DE78-FF49-491A-84A4-32A83053623C}">
      <dsp:nvSpPr>
        <dsp:cNvPr id="0" name=""/>
        <dsp:cNvSpPr/>
      </dsp:nvSpPr>
      <dsp:spPr>
        <a:xfrm>
          <a:off x="748168" y="3569124"/>
          <a:ext cx="6675642" cy="4460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坚持中华优秀传统文化创造性转化、创新性发展理论</a:t>
          </a:r>
        </a:p>
      </dsp:txBody>
      <dsp:txXfrm>
        <a:off x="748168" y="3569124"/>
        <a:ext cx="6675642" cy="446005"/>
      </dsp:txXfrm>
    </dsp:sp>
    <dsp:sp modelId="{9043AA6A-85D4-497E-BB53-360626328028}">
      <dsp:nvSpPr>
        <dsp:cNvPr id="0" name=""/>
        <dsp:cNvSpPr/>
      </dsp:nvSpPr>
      <dsp:spPr>
        <a:xfrm>
          <a:off x="469415" y="3513373"/>
          <a:ext cx="557506" cy="55750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4B1553-21D0-4102-9D94-EE28F2B2AFC1}">
      <dsp:nvSpPr>
        <dsp:cNvPr id="0" name=""/>
        <dsp:cNvSpPr/>
      </dsp:nvSpPr>
      <dsp:spPr>
        <a:xfrm>
          <a:off x="344270" y="4238525"/>
          <a:ext cx="7079540" cy="44600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提高国家软实力理论</a:t>
          </a:r>
        </a:p>
      </dsp:txBody>
      <dsp:txXfrm>
        <a:off x="344270" y="4238525"/>
        <a:ext cx="7079540" cy="446005"/>
      </dsp:txXfrm>
    </dsp:sp>
    <dsp:sp modelId="{BFE5F525-30BE-4253-9B9F-C8CE09413829}">
      <dsp:nvSpPr>
        <dsp:cNvPr id="0" name=""/>
        <dsp:cNvSpPr/>
      </dsp:nvSpPr>
      <dsp:spPr>
        <a:xfrm>
          <a:off x="65516" y="4182774"/>
          <a:ext cx="557506" cy="557506"/>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E84AB-16BC-444D-895C-C92CB6DB352E}">
      <dsp:nvSpPr>
        <dsp:cNvPr id="0" name=""/>
        <dsp:cNvSpPr/>
      </dsp:nvSpPr>
      <dsp:spPr>
        <a:xfrm>
          <a:off x="0" y="853294"/>
          <a:ext cx="2488891" cy="199111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3FBA3B-6C34-D44A-A24C-BAF3407935CC}">
      <dsp:nvSpPr>
        <dsp:cNvPr id="0" name=""/>
        <dsp:cNvSpPr/>
      </dsp:nvSpPr>
      <dsp:spPr>
        <a:xfrm>
          <a:off x="224000" y="2645296"/>
          <a:ext cx="2215113" cy="69688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和平</a:t>
          </a:r>
        </a:p>
      </dsp:txBody>
      <dsp:txXfrm>
        <a:off x="224000" y="2645296"/>
        <a:ext cx="2215113" cy="696889"/>
      </dsp:txXfrm>
    </dsp:sp>
    <dsp:sp modelId="{41440A90-164E-6E44-A1AC-D15FA1E35C99}">
      <dsp:nvSpPr>
        <dsp:cNvPr id="0" name=""/>
        <dsp:cNvSpPr/>
      </dsp:nvSpPr>
      <dsp:spPr>
        <a:xfrm>
          <a:off x="2737781" y="853294"/>
          <a:ext cx="2488891" cy="199111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985527-91E0-0D45-98D4-3E06AC8F69D5}">
      <dsp:nvSpPr>
        <dsp:cNvPr id="0" name=""/>
        <dsp:cNvSpPr/>
      </dsp:nvSpPr>
      <dsp:spPr>
        <a:xfrm>
          <a:off x="2961781" y="2645296"/>
          <a:ext cx="2215113" cy="69688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安全</a:t>
          </a:r>
        </a:p>
      </dsp:txBody>
      <dsp:txXfrm>
        <a:off x="2961781" y="2645296"/>
        <a:ext cx="2215113" cy="696889"/>
      </dsp:txXfrm>
    </dsp:sp>
    <dsp:sp modelId="{9E9EC6C6-3DA4-4B45-BAA5-3DCE742063FC}">
      <dsp:nvSpPr>
        <dsp:cNvPr id="0" name=""/>
        <dsp:cNvSpPr/>
      </dsp:nvSpPr>
      <dsp:spPr>
        <a:xfrm>
          <a:off x="5475562" y="853294"/>
          <a:ext cx="2488891" cy="199111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74AF3B-A796-DC43-A11E-F6FEE316CE88}">
      <dsp:nvSpPr>
        <dsp:cNvPr id="0" name=""/>
        <dsp:cNvSpPr/>
      </dsp:nvSpPr>
      <dsp:spPr>
        <a:xfrm>
          <a:off x="5699562" y="2645296"/>
          <a:ext cx="2215113" cy="69688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健康</a:t>
          </a:r>
        </a:p>
      </dsp:txBody>
      <dsp:txXfrm>
        <a:off x="5699562" y="2645296"/>
        <a:ext cx="2215113" cy="6968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2B336-55BE-45AD-B517-43B0FE2F926E}">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D1213-BD9B-42AA-937E-85F549AAB8CF}">
      <dsp:nvSpPr>
        <dsp:cNvPr id="0" name=""/>
        <dsp:cNvSpPr/>
      </dsp:nvSpPr>
      <dsp:spPr>
        <a:xfrm>
          <a:off x="2730500" y="2951479"/>
          <a:ext cx="635000" cy="406400"/>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7762A0-34C8-48B3-9B44-7486599F48FA}">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中国特色社会主义文化</a:t>
          </a:r>
        </a:p>
      </dsp:txBody>
      <dsp:txXfrm>
        <a:off x="1524000" y="3276600"/>
        <a:ext cx="3048000" cy="762000"/>
      </dsp:txXfrm>
    </dsp:sp>
    <dsp:sp modelId="{ECFAE527-047A-4D5F-B088-EFBE35DFD51A}">
      <dsp:nvSpPr>
        <dsp:cNvPr id="0" name=""/>
        <dsp:cNvSpPr/>
      </dsp:nvSpPr>
      <dsp:spPr>
        <a:xfrm>
          <a:off x="2595880" y="1390904"/>
          <a:ext cx="1143000" cy="114300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社会主义先进文化</a:t>
          </a:r>
        </a:p>
      </dsp:txBody>
      <dsp:txXfrm>
        <a:off x="2763268" y="1558292"/>
        <a:ext cx="808224" cy="808224"/>
      </dsp:txXfrm>
    </dsp:sp>
    <dsp:sp modelId="{8CCBD914-918F-42BC-A0DE-9DCBDD775312}">
      <dsp:nvSpPr>
        <dsp:cNvPr id="0" name=""/>
        <dsp:cNvSpPr/>
      </dsp:nvSpPr>
      <dsp:spPr>
        <a:xfrm>
          <a:off x="1778000" y="533399"/>
          <a:ext cx="1143000" cy="114300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中华优秀传统文化</a:t>
          </a:r>
        </a:p>
      </dsp:txBody>
      <dsp:txXfrm>
        <a:off x="1945388" y="700787"/>
        <a:ext cx="808224" cy="808224"/>
      </dsp:txXfrm>
    </dsp:sp>
    <dsp:sp modelId="{8DE9E0EE-9B2F-43FB-9E33-73041DD151B8}">
      <dsp:nvSpPr>
        <dsp:cNvPr id="0" name=""/>
        <dsp:cNvSpPr/>
      </dsp:nvSpPr>
      <dsp:spPr>
        <a:xfrm>
          <a:off x="2946400" y="257047"/>
          <a:ext cx="1143000" cy="114300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革命文化</a:t>
          </a:r>
        </a:p>
      </dsp:txBody>
      <dsp:txXfrm>
        <a:off x="3113788" y="424435"/>
        <a:ext cx="808224" cy="808224"/>
      </dsp:txXfrm>
    </dsp:sp>
    <dsp:sp modelId="{DA61AF40-4322-4118-9C43-C77F354D2B54}">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AB8B-1692-44F1-A417-B45B2852B884}">
      <dsp:nvSpPr>
        <dsp:cNvPr id="0" name=""/>
        <dsp:cNvSpPr/>
      </dsp:nvSpPr>
      <dsp:spPr>
        <a:xfrm>
          <a:off x="0" y="107545"/>
          <a:ext cx="7255642" cy="113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全方位评价中华优秀传统文化</a:t>
          </a:r>
        </a:p>
      </dsp:txBody>
      <dsp:txXfrm>
        <a:off x="55339" y="162884"/>
        <a:ext cx="7144964" cy="1022942"/>
      </dsp:txXfrm>
    </dsp:sp>
    <dsp:sp modelId="{18461627-1DC5-42DE-ABFF-3A4A91C7921D}">
      <dsp:nvSpPr>
        <dsp:cNvPr id="0" name=""/>
        <dsp:cNvSpPr/>
      </dsp:nvSpPr>
      <dsp:spPr>
        <a:xfrm>
          <a:off x="0" y="1241165"/>
          <a:ext cx="725564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36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全面高度评价；深入的实质性评价</a:t>
          </a:r>
        </a:p>
      </dsp:txBody>
      <dsp:txXfrm>
        <a:off x="0" y="1241165"/>
        <a:ext cx="7255642" cy="430560"/>
      </dsp:txXfrm>
    </dsp:sp>
    <dsp:sp modelId="{58487C08-93BB-4F0D-B8A9-EFA349A090EC}">
      <dsp:nvSpPr>
        <dsp:cNvPr id="0" name=""/>
        <dsp:cNvSpPr/>
      </dsp:nvSpPr>
      <dsp:spPr>
        <a:xfrm>
          <a:off x="0" y="1671725"/>
          <a:ext cx="7255642" cy="11336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提出对文化传统进行创造性转化、创新性发展的总方针</a:t>
          </a:r>
        </a:p>
      </dsp:txBody>
      <dsp:txXfrm>
        <a:off x="55339" y="1727064"/>
        <a:ext cx="7144964" cy="1022942"/>
      </dsp:txXfrm>
    </dsp:sp>
    <dsp:sp modelId="{931F2C6F-B2C0-42F4-8D0F-3B78D3A31D46}">
      <dsp:nvSpPr>
        <dsp:cNvPr id="0" name=""/>
        <dsp:cNvSpPr/>
      </dsp:nvSpPr>
      <dsp:spPr>
        <a:xfrm>
          <a:off x="0" y="2805346"/>
          <a:ext cx="725564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36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创造性转化</a:t>
          </a:r>
          <a:r>
            <a:rPr lang="en-US" altLang="zh-CN" sz="2000" kern="1200" dirty="0"/>
            <a:t>+</a:t>
          </a:r>
          <a:r>
            <a:rPr lang="zh-CN" altLang="en-US" sz="2000" kern="1200" dirty="0"/>
            <a:t>创新性发展</a:t>
          </a:r>
        </a:p>
      </dsp:txBody>
      <dsp:txXfrm>
        <a:off x="0" y="2805346"/>
        <a:ext cx="7255642" cy="430560"/>
      </dsp:txXfrm>
    </dsp:sp>
    <dsp:sp modelId="{CD2FAD05-DAAA-4255-AD42-DAC0B96BECCF}">
      <dsp:nvSpPr>
        <dsp:cNvPr id="0" name=""/>
        <dsp:cNvSpPr/>
      </dsp:nvSpPr>
      <dsp:spPr>
        <a:xfrm>
          <a:off x="0" y="3235906"/>
          <a:ext cx="7255642" cy="11336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高度重视传统文化内涵的价值追求和中华美德、文化的核心与灵魂是价值观。</a:t>
          </a:r>
        </a:p>
      </dsp:txBody>
      <dsp:txXfrm>
        <a:off x="55339" y="3291245"/>
        <a:ext cx="7144964" cy="1022942"/>
      </dsp:txXfrm>
    </dsp:sp>
    <dsp:sp modelId="{4472CFC3-39CE-4BF7-8688-D6FBC16546F3}">
      <dsp:nvSpPr>
        <dsp:cNvPr id="0" name=""/>
        <dsp:cNvSpPr/>
      </dsp:nvSpPr>
      <dsp:spPr>
        <a:xfrm>
          <a:off x="0" y="4369526"/>
          <a:ext cx="725564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36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对于传统文化的正面评价：去粗取精、去伪存真、兼容并蓄</a:t>
          </a:r>
        </a:p>
      </dsp:txBody>
      <dsp:txXfrm>
        <a:off x="0" y="4369526"/>
        <a:ext cx="7255642" cy="4305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7A46C-8F38-44E6-A8BE-E342827B32DA}">
      <dsp:nvSpPr>
        <dsp:cNvPr id="0" name=""/>
        <dsp:cNvSpPr/>
      </dsp:nvSpPr>
      <dsp:spPr>
        <a:xfrm>
          <a:off x="506014" y="374638"/>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ADFC1-467A-4672-A0CE-720BF8DBE396}">
      <dsp:nvSpPr>
        <dsp:cNvPr id="0" name=""/>
        <dsp:cNvSpPr/>
      </dsp:nvSpPr>
      <dsp:spPr>
        <a:xfrm>
          <a:off x="820451" y="689075"/>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766759-FD94-40DE-8C6B-72D0578D361A}">
      <dsp:nvSpPr>
        <dsp:cNvPr id="0" name=""/>
        <dsp:cNvSpPr/>
      </dsp:nvSpPr>
      <dsp:spPr>
        <a:xfrm>
          <a:off x="34357" y="2309638"/>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zh-CN" sz="2200" b="0" i="0" kern="1200"/>
            <a:t>（</a:t>
          </a:r>
          <a:r>
            <a:rPr lang="en-US" sz="2200" b="0" i="0" kern="1200"/>
            <a:t>1</a:t>
          </a:r>
          <a:r>
            <a:rPr lang="zh-CN" sz="2200" b="0" i="0" kern="1200"/>
            <a:t>）制度：法律、法规</a:t>
          </a:r>
          <a:endParaRPr lang="en-US" sz="2200" kern="1200"/>
        </a:p>
      </dsp:txBody>
      <dsp:txXfrm>
        <a:off x="34357" y="2309638"/>
        <a:ext cx="2418750" cy="720000"/>
      </dsp:txXfrm>
    </dsp:sp>
    <dsp:sp modelId="{96136755-35CF-4ACA-8A95-9B323E5835A2}">
      <dsp:nvSpPr>
        <dsp:cNvPr id="0" name=""/>
        <dsp:cNvSpPr/>
      </dsp:nvSpPr>
      <dsp:spPr>
        <a:xfrm>
          <a:off x="3348045" y="374638"/>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04B0CD-FF24-41F1-AA1A-A3977A400838}">
      <dsp:nvSpPr>
        <dsp:cNvPr id="0" name=""/>
        <dsp:cNvSpPr/>
      </dsp:nvSpPr>
      <dsp:spPr>
        <a:xfrm>
          <a:off x="3662482" y="689075"/>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FAC183-EF84-4FF5-A370-35BD9F553B78}">
      <dsp:nvSpPr>
        <dsp:cNvPr id="0" name=""/>
        <dsp:cNvSpPr/>
      </dsp:nvSpPr>
      <dsp:spPr>
        <a:xfrm>
          <a:off x="2876389" y="2309638"/>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zh-CN" sz="2200" b="0" i="0" kern="1200"/>
            <a:t>（</a:t>
          </a:r>
          <a:r>
            <a:rPr lang="en-US" sz="2200" b="0" i="0" kern="1200"/>
            <a:t>2</a:t>
          </a:r>
          <a:r>
            <a:rPr lang="zh-CN" sz="2200" b="0" i="0" kern="1200"/>
            <a:t>）确立执法部门</a:t>
          </a:r>
          <a:endParaRPr lang="en-US" sz="2200" kern="1200"/>
        </a:p>
      </dsp:txBody>
      <dsp:txXfrm>
        <a:off x="2876389" y="2309638"/>
        <a:ext cx="2418750" cy="720000"/>
      </dsp:txXfrm>
    </dsp:sp>
    <dsp:sp modelId="{3A9AAEAD-79C7-48B0-AF8D-FD93C38AF663}">
      <dsp:nvSpPr>
        <dsp:cNvPr id="0" name=""/>
        <dsp:cNvSpPr/>
      </dsp:nvSpPr>
      <dsp:spPr>
        <a:xfrm>
          <a:off x="6190076" y="374638"/>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D1E4F-84F2-4546-8052-14BD26A5F488}">
      <dsp:nvSpPr>
        <dsp:cNvPr id="0" name=""/>
        <dsp:cNvSpPr/>
      </dsp:nvSpPr>
      <dsp:spPr>
        <a:xfrm>
          <a:off x="6504514" y="689075"/>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CC4A2-E922-4E72-ABBF-74B94701DDAE}">
      <dsp:nvSpPr>
        <dsp:cNvPr id="0" name=""/>
        <dsp:cNvSpPr/>
      </dsp:nvSpPr>
      <dsp:spPr>
        <a:xfrm>
          <a:off x="5718420" y="2309638"/>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zh-CN" sz="2200" b="0" i="0" kern="1200"/>
            <a:t>（</a:t>
          </a:r>
          <a:r>
            <a:rPr lang="en-US" sz="2200" b="0" i="0" kern="1200"/>
            <a:t>3</a:t>
          </a:r>
          <a:r>
            <a:rPr lang="zh-CN" sz="2200" b="0" i="0" kern="1200"/>
            <a:t>）进行广泛宣传</a:t>
          </a:r>
          <a:endParaRPr lang="en-US" sz="2200" kern="1200"/>
        </a:p>
      </dsp:txBody>
      <dsp:txXfrm>
        <a:off x="5718420" y="2309638"/>
        <a:ext cx="24187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B8F35-7CDB-4116-8A4B-3F4DF38FCB2A}" type="datetimeFigureOut">
              <a:rPr lang="zh-CN" altLang="en-US" smtClean="0"/>
              <a:t>21/1/2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D294D-D3BC-44A5-B2B7-C25B67B8F72C}" type="slidenum">
              <a:rPr lang="zh-CN" altLang="en-US" smtClean="0"/>
              <a:t>‹#›</a:t>
            </a:fld>
            <a:endParaRPr lang="zh-CN" altLang="en-US"/>
          </a:p>
        </p:txBody>
      </p:sp>
    </p:spTree>
    <p:extLst>
      <p:ext uri="{BB962C8B-B14F-4D97-AF65-F5344CB8AC3E}">
        <p14:creationId xmlns:p14="http://schemas.microsoft.com/office/powerpoint/2010/main" val="2511411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4ED294D-D3BC-44A5-B2B7-C25B67B8F72C}" type="slidenum">
              <a:rPr lang="zh-CN" altLang="en-US" smtClean="0"/>
              <a:t>35</a:t>
            </a:fld>
            <a:endParaRPr lang="zh-CN" altLang="en-US"/>
          </a:p>
        </p:txBody>
      </p:sp>
    </p:spTree>
    <p:extLst>
      <p:ext uri="{BB962C8B-B14F-4D97-AF65-F5344CB8AC3E}">
        <p14:creationId xmlns:p14="http://schemas.microsoft.com/office/powerpoint/2010/main" val="81379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ED294D-D3BC-44A5-B2B7-C25B67B8F72C}" type="slidenum">
              <a:rPr lang="zh-CN" altLang="en-US" smtClean="0"/>
              <a:t>92</a:t>
            </a:fld>
            <a:endParaRPr lang="zh-CN" altLang="en-US"/>
          </a:p>
        </p:txBody>
      </p:sp>
    </p:spTree>
    <p:extLst>
      <p:ext uri="{BB962C8B-B14F-4D97-AF65-F5344CB8AC3E}">
        <p14:creationId xmlns:p14="http://schemas.microsoft.com/office/powerpoint/2010/main" val="252865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A9C51-285B-47B4-825B-F2478EEE194E}"/>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CBED16EA-10CC-4E9A-8FAF-FBF293F01B0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1F65C04-3B12-4922-B795-FE10F5D782D8}"/>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F283090F-4C4A-4511-87EB-01F3D6B8F4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00B1B9-FC77-46C8-BFBF-384BD6C6F4B7}"/>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83717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A84D-FAEC-447E-A9AA-702AB7029FE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334A4A-BDEB-40A2-952B-FFB49A5F24A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E9E293-15CC-4DAA-8F6B-1B6F5F3C8D33}"/>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8FBC7D3C-EA5A-4CA4-814B-A46DF4D1CA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166DF8-49B5-4131-B58A-74908D91D707}"/>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3860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8D6062-FF5D-4BC1-A463-DAFAEC650410}"/>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777EA9-ACE1-4DF4-B450-158336DB822C}"/>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79EA8F-1E63-41D5-AD4C-4FB5A1A3422C}"/>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07A8BDD4-20E0-495B-B498-BD9E3BE00B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1444A8-A0BF-4FB7-99E8-5F88744ED5C2}"/>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84282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FAACF-5A22-4AEC-B143-E9BE48D119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D365F1-AEFB-475E-AA81-486B2A4CA2E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B9E66A-33B4-455E-ADDC-4FCF2279EA22}"/>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0E7CEA7E-3FAD-4D5B-9D49-200E64430B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0B8605-44C2-4B82-9D5E-3C380D997D22}"/>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93661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D4489F-D008-4D04-AAC9-0EE24E825F94}"/>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FAC4FD9D-E846-4A9D-AE5D-95CF5F4DBA3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87BABB2-1F0A-4BFE-A71E-5D628FE0F435}"/>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EDCF0DBC-A554-4CCC-9A83-DCC25E42DA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D4B951-4EDF-40C8-AE52-446B5C402F06}"/>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0113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17C0B-1C72-434A-8768-ECD6379B7B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092F02-CF8B-473A-A745-3B0BA0908795}"/>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E942B5-9B76-4717-B0ED-54C5212778BE}"/>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33F507D-C59A-48D8-AE5A-C86E1EF7E458}"/>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6" name="页脚占位符 5">
            <a:extLst>
              <a:ext uri="{FF2B5EF4-FFF2-40B4-BE49-F238E27FC236}">
                <a16:creationId xmlns:a16="http://schemas.microsoft.com/office/drawing/2014/main" id="{6C852B4A-9E45-458E-91C9-8496CF49BB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B55F2A-4757-4F71-95CE-5B8E9D7FBACC}"/>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1477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2F474-2719-4A05-92C8-8244716FCCAB}"/>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8D48CB9-0C10-4335-A538-580161213D8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61B30E5-6AAD-462F-AFE0-B1E475DEBEF5}"/>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EC4D55-97A4-4AD0-B0DC-1B818F55912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C8D1B98-AFEE-40B6-B1B6-1BB490899121}"/>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58D427-C209-43E6-AB26-1D64A862FD97}"/>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8" name="页脚占位符 7">
            <a:extLst>
              <a:ext uri="{FF2B5EF4-FFF2-40B4-BE49-F238E27FC236}">
                <a16:creationId xmlns:a16="http://schemas.microsoft.com/office/drawing/2014/main" id="{6A833E94-9031-4BBC-91D8-3923771C112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508A0B-B565-4156-B1F0-6B079F806D18}"/>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3770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07E37-8FEE-457E-87FE-DA7B4B78BF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2008081-68ED-4F21-9969-9316BE7C3382}"/>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4" name="页脚占位符 3">
            <a:extLst>
              <a:ext uri="{FF2B5EF4-FFF2-40B4-BE49-F238E27FC236}">
                <a16:creationId xmlns:a16="http://schemas.microsoft.com/office/drawing/2014/main" id="{E6B3D4E3-3AA5-4546-B446-FF1F9579B5E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A2DCF75-148D-4791-8274-AF96FCCFF356}"/>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92135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6E4A0C-565E-419C-B116-9ACB00E51F41}"/>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3" name="页脚占位符 2">
            <a:extLst>
              <a:ext uri="{FF2B5EF4-FFF2-40B4-BE49-F238E27FC236}">
                <a16:creationId xmlns:a16="http://schemas.microsoft.com/office/drawing/2014/main" id="{E7DCB233-D8F1-4610-99A4-09B1C3BE63D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AD79CA-BF48-43D0-A92A-2A0F347CFAF7}"/>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72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3D78-0E89-40BF-BA80-2AE718D1FA74}"/>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CD1B28FA-31CB-47D1-AF40-A2F8B43FD3C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A39DF3-7BB7-4744-B38A-EAA82FA53D7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BF0BA-14BB-426F-86BD-2E3D30A24634}"/>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6" name="页脚占位符 5">
            <a:extLst>
              <a:ext uri="{FF2B5EF4-FFF2-40B4-BE49-F238E27FC236}">
                <a16:creationId xmlns:a16="http://schemas.microsoft.com/office/drawing/2014/main" id="{115CC228-0C75-4C41-B20B-663A7A2C7A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16C668-BAD0-4F67-9852-11445C7EC15A}"/>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59197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0BA28-36B1-41FA-AD34-7705FBCEBD7D}"/>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786A4970-D7C7-4060-B52C-D4BFA444CB7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D9C3F814-3C00-4589-A048-F2D19522973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8C078A-B1E0-4FDE-9F33-BAA69F2EF12B}"/>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6" name="页脚占位符 5">
            <a:extLst>
              <a:ext uri="{FF2B5EF4-FFF2-40B4-BE49-F238E27FC236}">
                <a16:creationId xmlns:a16="http://schemas.microsoft.com/office/drawing/2014/main" id="{818CE7A3-FDBC-4D43-BA08-A5C5C7C953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94B740-F8FF-47D4-93B5-4373A29BE635}"/>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53579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D09D85F-DC37-486A-904E-5E99842F627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ACA890C-B254-4045-B207-515A4492120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57CAE7-1E5E-4425-AADA-AD55E484476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1AD86B71-12BB-4664-880C-DEE72B366F9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B587FDA-E4AC-4E12-AF51-5A363DA0988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314186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baike.baidu.com/view/1218.ht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7F471-FE0E-A140-9213-1977DB5EF913}"/>
              </a:ext>
            </a:extLst>
          </p:cNvPr>
          <p:cNvSpPr>
            <a:spLocks noGrp="1"/>
          </p:cNvSpPr>
          <p:nvPr>
            <p:ph type="title"/>
          </p:nvPr>
        </p:nvSpPr>
        <p:spPr/>
        <p:txBody>
          <a:bodyPr/>
          <a:lstStyle/>
          <a:p>
            <a:r>
              <a:rPr kumimoji="1" lang="zh-CN" altLang="en-US" dirty="0"/>
              <a:t>党的十九大报告</a:t>
            </a:r>
          </a:p>
        </p:txBody>
      </p:sp>
      <p:sp>
        <p:nvSpPr>
          <p:cNvPr id="3" name="内容占位符 2">
            <a:extLst>
              <a:ext uri="{FF2B5EF4-FFF2-40B4-BE49-F238E27FC236}">
                <a16:creationId xmlns:a16="http://schemas.microsoft.com/office/drawing/2014/main" id="{ACA46FDA-9A2E-5D4D-B77F-A8230D6A1244}"/>
              </a:ext>
            </a:extLst>
          </p:cNvPr>
          <p:cNvSpPr>
            <a:spLocks noGrp="1"/>
          </p:cNvSpPr>
          <p:nvPr>
            <p:ph idx="1"/>
          </p:nvPr>
        </p:nvSpPr>
        <p:spPr>
          <a:xfrm>
            <a:off x="495978" y="1593477"/>
            <a:ext cx="8180478" cy="4195481"/>
          </a:xfrm>
        </p:spPr>
        <p:txBody>
          <a:bodyPr/>
          <a:lstStyle/>
          <a:p>
            <a:r>
              <a:rPr kumimoji="1" lang="zh-CN" altLang="en-US" dirty="0"/>
              <a:t>文化部分位于经济、政治之后的第三部分，位于民生、生态之前，足见其重要性。</a:t>
            </a:r>
            <a:endParaRPr kumimoji="1" lang="en-US" altLang="zh-CN" dirty="0"/>
          </a:p>
          <a:p>
            <a:r>
              <a:rPr kumimoji="1" lang="zh-CN" altLang="en-US" dirty="0"/>
              <a:t>“文化是一个国家、一个民族的灵魂。文化兴国运兴，文化强民族强。没有高度的文化自信，没有文化的繁荣兴盛，就没有中华民族伟大复兴。要坚持中国特色社会主义文化发展道路，激发全民族文化创新创造活力，建设社会主义文化强国。”</a:t>
            </a:r>
            <a:endParaRPr kumimoji="1" lang="en-US" altLang="zh-CN" dirty="0"/>
          </a:p>
          <a:p>
            <a:r>
              <a:rPr kumimoji="1" lang="zh-CN" altLang="en-US" dirty="0"/>
              <a:t>报告中从意识形态工作、核心价值观、思想道德建设、繁荣发展文艺、推动文化产业五个方面阐述文化建设。</a:t>
            </a:r>
          </a:p>
        </p:txBody>
      </p:sp>
    </p:spTree>
    <p:extLst>
      <p:ext uri="{BB962C8B-B14F-4D97-AF65-F5344CB8AC3E}">
        <p14:creationId xmlns:p14="http://schemas.microsoft.com/office/powerpoint/2010/main" val="427077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2C9D1-1ED2-4A9A-AAFF-CC7D870A4774}"/>
              </a:ext>
            </a:extLst>
          </p:cNvPr>
          <p:cNvSpPr>
            <a:spLocks noGrp="1"/>
          </p:cNvSpPr>
          <p:nvPr>
            <p:ph type="title"/>
          </p:nvPr>
        </p:nvSpPr>
        <p:spPr/>
        <p:txBody>
          <a:bodyPr/>
          <a:lstStyle/>
          <a:p>
            <a:r>
              <a:rPr lang="en-US" altLang="zh-CN" dirty="0"/>
              <a:t>5.</a:t>
            </a:r>
            <a:r>
              <a:rPr lang="zh-CN" altLang="en-US" dirty="0"/>
              <a:t>文化的历史</a:t>
            </a:r>
          </a:p>
        </p:txBody>
      </p:sp>
      <p:sp>
        <p:nvSpPr>
          <p:cNvPr id="3" name="内容占位符 2">
            <a:extLst>
              <a:ext uri="{FF2B5EF4-FFF2-40B4-BE49-F238E27FC236}">
                <a16:creationId xmlns:a16="http://schemas.microsoft.com/office/drawing/2014/main" id="{9F4083B4-9FC4-4038-A2F5-E1255A32D6A6}"/>
              </a:ext>
            </a:extLst>
          </p:cNvPr>
          <p:cNvSpPr>
            <a:spLocks noGrp="1"/>
          </p:cNvSpPr>
          <p:nvPr>
            <p:ph idx="1"/>
          </p:nvPr>
        </p:nvSpPr>
        <p:spPr>
          <a:xfrm>
            <a:off x="323528" y="1295400"/>
            <a:ext cx="8568952" cy="5301951"/>
          </a:xfrm>
        </p:spPr>
        <p:txBody>
          <a:bodyPr>
            <a:normAutofit/>
          </a:bodyPr>
          <a:lstStyle/>
          <a:p>
            <a:r>
              <a:rPr lang="zh-CN" altLang="en-US" dirty="0"/>
              <a:t>中国文化史</a:t>
            </a:r>
            <a:endParaRPr lang="en-US" altLang="zh-CN" dirty="0"/>
          </a:p>
          <a:p>
            <a:pPr marL="0" indent="0">
              <a:buNone/>
            </a:pPr>
            <a:r>
              <a:rPr lang="zh-CN" altLang="en-US" dirty="0"/>
              <a:t>从传说中的伏羲八卦，仓颉造字，到甲骨文的出土；</a:t>
            </a:r>
            <a:endParaRPr lang="en-US" altLang="zh-CN" dirty="0"/>
          </a:p>
          <a:p>
            <a:pPr marL="0" indent="0">
              <a:buNone/>
            </a:pPr>
            <a:r>
              <a:rPr lang="zh-CN" altLang="en-US" dirty="0"/>
              <a:t>从夏商周的宗法礼制，到春秋战国诸子百家；</a:t>
            </a:r>
            <a:endParaRPr lang="en-US" altLang="zh-CN" dirty="0"/>
          </a:p>
          <a:p>
            <a:pPr marL="0" indent="0">
              <a:buNone/>
            </a:pPr>
            <a:r>
              <a:rPr lang="zh-CN" altLang="en-US" dirty="0"/>
              <a:t>从秦统一六国焚书坑儒，到汉武帝罢黜百家、独尊儒术；</a:t>
            </a:r>
            <a:endParaRPr lang="en-US" altLang="zh-CN" dirty="0"/>
          </a:p>
          <a:p>
            <a:pPr marL="0" indent="0">
              <a:buNone/>
            </a:pPr>
            <a:r>
              <a:rPr lang="zh-CN" altLang="en-US" dirty="0"/>
              <a:t>东汉后期道教兴起、佛教传入；</a:t>
            </a:r>
            <a:endParaRPr lang="en-US" altLang="zh-CN" dirty="0"/>
          </a:p>
          <a:p>
            <a:pPr marL="0" indent="0">
              <a:buNone/>
            </a:pPr>
            <a:r>
              <a:rPr lang="zh-CN" altLang="en-US" dirty="0"/>
              <a:t>晋魏隋唐时期门第、士族与科举；</a:t>
            </a:r>
            <a:endParaRPr lang="en-US" altLang="zh-CN" dirty="0"/>
          </a:p>
          <a:p>
            <a:pPr marL="0" indent="0">
              <a:buNone/>
            </a:pPr>
            <a:r>
              <a:rPr lang="zh-CN" altLang="en-US" dirty="0"/>
              <a:t>从宋元明清与外族的交战、交流与开放；</a:t>
            </a:r>
            <a:endParaRPr lang="en-US" altLang="zh-CN" dirty="0"/>
          </a:p>
          <a:p>
            <a:pPr marL="0" indent="0">
              <a:buNone/>
            </a:pPr>
            <a:r>
              <a:rPr lang="zh-CN" altLang="en-US" dirty="0"/>
              <a:t>到西方的近代科技、政治文化和马列主义带来了巨大的影响；</a:t>
            </a:r>
            <a:endParaRPr lang="en-US" altLang="zh-CN" dirty="0"/>
          </a:p>
          <a:p>
            <a:pPr marL="0" indent="0">
              <a:buNone/>
            </a:pPr>
            <a:r>
              <a:rPr lang="zh-CN" altLang="en-US" dirty="0"/>
              <a:t>目前进入马克思主义中国化阶段</a:t>
            </a:r>
            <a:r>
              <a:rPr lang="en-US" altLang="zh-CN" dirty="0"/>
              <a:t>——</a:t>
            </a:r>
            <a:r>
              <a:rPr lang="zh-CN" altLang="en-US" dirty="0"/>
              <a:t>马克思主义理论与中国的历史、传统和发展实际相结合的过程，深度参与国际事务和交流。</a:t>
            </a:r>
            <a:endParaRPr lang="en-US" altLang="zh-CN" dirty="0"/>
          </a:p>
          <a:p>
            <a:endParaRPr lang="zh-CN" altLang="en-US" dirty="0"/>
          </a:p>
        </p:txBody>
      </p:sp>
    </p:spTree>
    <p:extLst>
      <p:ext uri="{BB962C8B-B14F-4D97-AF65-F5344CB8AC3E}">
        <p14:creationId xmlns:p14="http://schemas.microsoft.com/office/powerpoint/2010/main" val="4168824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F69B8-FF6E-4284-A9C8-3144541E2E09}"/>
              </a:ext>
            </a:extLst>
          </p:cNvPr>
          <p:cNvSpPr>
            <a:spLocks noGrp="1"/>
          </p:cNvSpPr>
          <p:nvPr>
            <p:ph type="title"/>
          </p:nvPr>
        </p:nvSpPr>
        <p:spPr>
          <a:xfrm>
            <a:off x="484584" y="452718"/>
            <a:ext cx="3124185" cy="1400530"/>
          </a:xfrm>
        </p:spPr>
        <p:txBody>
          <a:bodyPr>
            <a:normAutofit/>
          </a:bodyPr>
          <a:lstStyle/>
          <a:p>
            <a:endParaRPr lang="zh-CN" altLang="en-US"/>
          </a:p>
        </p:txBody>
      </p:sp>
      <p:sp>
        <p:nvSpPr>
          <p:cNvPr id="3" name="内容占位符 2">
            <a:extLst>
              <a:ext uri="{FF2B5EF4-FFF2-40B4-BE49-F238E27FC236}">
                <a16:creationId xmlns:a16="http://schemas.microsoft.com/office/drawing/2014/main" id="{770C1233-D769-42A1-B124-1B70E3DFC0A1}"/>
              </a:ext>
            </a:extLst>
          </p:cNvPr>
          <p:cNvSpPr>
            <a:spLocks noGrp="1"/>
          </p:cNvSpPr>
          <p:nvPr>
            <p:ph idx="1"/>
          </p:nvPr>
        </p:nvSpPr>
        <p:spPr>
          <a:xfrm>
            <a:off x="484584" y="2052918"/>
            <a:ext cx="3123860" cy="4195481"/>
          </a:xfrm>
        </p:spPr>
        <p:txBody>
          <a:bodyPr>
            <a:normAutofit lnSpcReduction="10000"/>
          </a:bodyPr>
          <a:lstStyle/>
          <a:p>
            <a:pPr>
              <a:lnSpc>
                <a:spcPct val="90000"/>
              </a:lnSpc>
            </a:pPr>
            <a:r>
              <a:rPr lang="zh-CN" altLang="en-US" dirty="0">
                <a:latin typeface="-apple-system-font"/>
              </a:rPr>
              <a:t>以酸奶包装为例，从左至右分别说明了塑料碗、盖子、纸套和锡纸的可回收方式，其中前三种为可回收，锡纸则需要挤压成团后再回收。这样的设计可以极大地方便消费者分类垃圾，与此同时也会让率先做出这样标志的商家赢得消费者的好感和信任，从而有效增加品牌竞争力。</a:t>
            </a:r>
          </a:p>
          <a:p>
            <a:pPr marL="0" indent="0">
              <a:lnSpc>
                <a:spcPct val="90000"/>
              </a:lnSpc>
              <a:buNone/>
            </a:pPr>
            <a:br>
              <a:rPr lang="zh-CN" altLang="en-US" dirty="0"/>
            </a:br>
            <a:endParaRPr lang="zh-CN" altLang="en-US" dirty="0"/>
          </a:p>
        </p:txBody>
      </p:sp>
      <p:pic>
        <p:nvPicPr>
          <p:cNvPr id="4" name="图片 3" descr="图片包含 物体&#10;&#10;描述已自动生成">
            <a:extLst>
              <a:ext uri="{FF2B5EF4-FFF2-40B4-BE49-F238E27FC236}">
                <a16:creationId xmlns:a16="http://schemas.microsoft.com/office/drawing/2014/main" id="{753D56C6-28EF-419B-B84B-B59BB6F6E284}"/>
              </a:ext>
            </a:extLst>
          </p:cNvPr>
          <p:cNvPicPr>
            <a:picLocks noChangeAspect="1"/>
          </p:cNvPicPr>
          <p:nvPr/>
        </p:nvPicPr>
        <p:blipFill>
          <a:blip r:embed="rId3"/>
          <a:stretch>
            <a:fillRect/>
          </a:stretch>
        </p:blipFill>
        <p:spPr>
          <a:xfrm>
            <a:off x="4570807" y="1330319"/>
            <a:ext cx="4087103" cy="1318090"/>
          </a:xfrm>
          <a:prstGeom prst="rect">
            <a:avLst/>
          </a:prstGeom>
          <a:effectLst/>
        </p:spPr>
      </p:pic>
      <p:pic>
        <p:nvPicPr>
          <p:cNvPr id="6" name="图片 5">
            <a:extLst>
              <a:ext uri="{FF2B5EF4-FFF2-40B4-BE49-F238E27FC236}">
                <a16:creationId xmlns:a16="http://schemas.microsoft.com/office/drawing/2014/main" id="{6F9905B9-247E-4123-A99F-D94D59C71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917" y="3526971"/>
            <a:ext cx="3522882" cy="2721427"/>
          </a:xfrm>
          <a:prstGeom prst="rect">
            <a:avLst/>
          </a:prstGeom>
          <a:effectLst/>
        </p:spPr>
      </p:pic>
    </p:spTree>
    <p:extLst>
      <p:ext uri="{BB962C8B-B14F-4D97-AF65-F5344CB8AC3E}">
        <p14:creationId xmlns:p14="http://schemas.microsoft.com/office/powerpoint/2010/main" val="3559517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9BE6F-0A42-44A4-975A-F7937AD8B1CF}"/>
              </a:ext>
            </a:extLst>
          </p:cNvPr>
          <p:cNvSpPr>
            <a:spLocks noGrp="1"/>
          </p:cNvSpPr>
          <p:nvPr>
            <p:ph type="title"/>
          </p:nvPr>
        </p:nvSpPr>
        <p:spPr/>
        <p:txBody>
          <a:bodyPr/>
          <a:lstStyle/>
          <a:p>
            <a:endParaRPr lang="zh-CN" altLang="en-US" dirty="0"/>
          </a:p>
        </p:txBody>
      </p:sp>
      <p:pic>
        <p:nvPicPr>
          <p:cNvPr id="7" name="内容占位符 6" descr="图片包含 室内, 餐桌, 人员, 窗户&#10;&#10;描述已自动生成">
            <a:extLst>
              <a:ext uri="{FF2B5EF4-FFF2-40B4-BE49-F238E27FC236}">
                <a16:creationId xmlns:a16="http://schemas.microsoft.com/office/drawing/2014/main" id="{DE91845C-8200-49EE-8E6F-9951F6F722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9" y="234514"/>
            <a:ext cx="4179683" cy="4536504"/>
          </a:xfrm>
        </p:spPr>
      </p:pic>
      <p:sp>
        <p:nvSpPr>
          <p:cNvPr id="4" name="矩形 3">
            <a:extLst>
              <a:ext uri="{FF2B5EF4-FFF2-40B4-BE49-F238E27FC236}">
                <a16:creationId xmlns:a16="http://schemas.microsoft.com/office/drawing/2014/main" id="{A6BF8715-8519-4305-9F59-F0CC0F5DF09E}"/>
              </a:ext>
            </a:extLst>
          </p:cNvPr>
          <p:cNvSpPr/>
          <p:nvPr/>
        </p:nvSpPr>
        <p:spPr>
          <a:xfrm>
            <a:off x="387556" y="4771018"/>
            <a:ext cx="8364126" cy="1754326"/>
          </a:xfrm>
          <a:prstGeom prst="rect">
            <a:avLst/>
          </a:prstGeom>
          <a:solidFill>
            <a:schemeClr val="accent1"/>
          </a:solidFill>
          <a:ln>
            <a:solidFill>
              <a:schemeClr val="accent1"/>
            </a:solidFill>
          </a:ln>
        </p:spPr>
        <p:txBody>
          <a:bodyPr wrap="square" lIns="91440" tIns="45720" rIns="91440" bIns="45720">
            <a:spAutoFit/>
          </a:bodyPr>
          <a:lstStyle/>
          <a:p>
            <a:pPr algn="ctr"/>
            <a:r>
              <a:rPr lang="zh-CN" altLang="en-US" sz="5400" dirty="0"/>
              <a:t>习近平青年时代的</a:t>
            </a:r>
            <a:endParaRPr lang="en-US" altLang="zh-CN" sz="5400" dirty="0"/>
          </a:p>
          <a:p>
            <a:pPr algn="ctr"/>
            <a:r>
              <a:rPr lang="zh-CN" altLang="en-US" sz="5400" dirty="0"/>
              <a:t>文化建设之路</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图片 4">
            <a:extLst>
              <a:ext uri="{FF2B5EF4-FFF2-40B4-BE49-F238E27FC236}">
                <a16:creationId xmlns:a16="http://schemas.microsoft.com/office/drawing/2014/main" id="{AC3B415C-48AD-4444-9FDC-E9AD32B2EC9D}"/>
              </a:ext>
            </a:extLst>
          </p:cNvPr>
          <p:cNvPicPr>
            <a:picLocks noChangeAspect="1"/>
          </p:cNvPicPr>
          <p:nvPr/>
        </p:nvPicPr>
        <p:blipFill>
          <a:blip r:embed="rId3"/>
          <a:stretch>
            <a:fillRect/>
          </a:stretch>
        </p:blipFill>
        <p:spPr>
          <a:xfrm>
            <a:off x="392318" y="234514"/>
            <a:ext cx="4323698" cy="4536504"/>
          </a:xfrm>
          <a:prstGeom prst="rect">
            <a:avLst/>
          </a:prstGeom>
        </p:spPr>
      </p:pic>
    </p:spTree>
    <p:extLst>
      <p:ext uri="{BB962C8B-B14F-4D97-AF65-F5344CB8AC3E}">
        <p14:creationId xmlns:p14="http://schemas.microsoft.com/office/powerpoint/2010/main" val="3318711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25153-C4BB-4963-9461-E23488EA17E0}"/>
              </a:ext>
            </a:extLst>
          </p:cNvPr>
          <p:cNvSpPr>
            <a:spLocks noGrp="1"/>
          </p:cNvSpPr>
          <p:nvPr>
            <p:ph type="title"/>
          </p:nvPr>
        </p:nvSpPr>
        <p:spPr/>
        <p:txBody>
          <a:bodyPr/>
          <a:lstStyle/>
          <a:p>
            <a:r>
              <a:rPr lang="zh-CN" altLang="en-US" dirty="0"/>
              <a:t>青年习近平简历 </a:t>
            </a:r>
            <a:r>
              <a:rPr lang="en-US" altLang="zh-CN" dirty="0"/>
              <a:t>13-37</a:t>
            </a:r>
            <a:r>
              <a:rPr lang="zh-CN" altLang="en-US" dirty="0"/>
              <a:t>岁</a:t>
            </a:r>
          </a:p>
        </p:txBody>
      </p:sp>
      <p:sp>
        <p:nvSpPr>
          <p:cNvPr id="3" name="内容占位符 2">
            <a:extLst>
              <a:ext uri="{FF2B5EF4-FFF2-40B4-BE49-F238E27FC236}">
                <a16:creationId xmlns:a16="http://schemas.microsoft.com/office/drawing/2014/main" id="{7C6313FC-3371-4EEB-ACCF-EC2DD7F7B9BB}"/>
              </a:ext>
            </a:extLst>
          </p:cNvPr>
          <p:cNvSpPr>
            <a:spLocks noGrp="1"/>
          </p:cNvSpPr>
          <p:nvPr>
            <p:ph idx="1"/>
          </p:nvPr>
        </p:nvSpPr>
        <p:spPr>
          <a:xfrm>
            <a:off x="179512" y="1295400"/>
            <a:ext cx="8424936" cy="5109881"/>
          </a:xfrm>
        </p:spPr>
        <p:txBody>
          <a:bodyPr>
            <a:normAutofit/>
          </a:bodyPr>
          <a:lstStyle/>
          <a:p>
            <a:r>
              <a:rPr lang="en-US" altLang="zh-CN" dirty="0"/>
              <a:t>1966</a:t>
            </a:r>
            <a:r>
              <a:rPr lang="zh-CN" altLang="en-US" dirty="0"/>
              <a:t>年 “文化大革命”开始，因家庭原因遭受冲击</a:t>
            </a:r>
            <a:endParaRPr lang="en-US" altLang="zh-CN" dirty="0"/>
          </a:p>
          <a:p>
            <a:r>
              <a:rPr lang="en-US" altLang="zh-CN" dirty="0"/>
              <a:t>1969-1975</a:t>
            </a:r>
            <a:r>
              <a:rPr lang="zh-CN" altLang="en-US" dirty="0"/>
              <a:t>年</a:t>
            </a:r>
            <a:r>
              <a:rPr lang="en-US" altLang="zh-CN" dirty="0"/>
              <a:t> </a:t>
            </a:r>
            <a:r>
              <a:rPr lang="zh-CN" altLang="en-US" dirty="0"/>
              <a:t>陕西省延川县梁家河大队知青、党支部书记</a:t>
            </a:r>
            <a:endParaRPr lang="en-US" altLang="zh-CN" dirty="0"/>
          </a:p>
          <a:p>
            <a:r>
              <a:rPr lang="en-US" altLang="zh-CN" dirty="0"/>
              <a:t>1975-1979</a:t>
            </a:r>
            <a:r>
              <a:rPr lang="zh-CN" altLang="en-US" dirty="0"/>
              <a:t>年</a:t>
            </a:r>
            <a:r>
              <a:rPr lang="en-US" altLang="zh-CN" dirty="0"/>
              <a:t> </a:t>
            </a:r>
            <a:r>
              <a:rPr lang="zh-CN" altLang="en-US" dirty="0"/>
              <a:t>清华大学化工系基本有机合成专业学习</a:t>
            </a:r>
            <a:endParaRPr lang="en-US" altLang="zh-CN" dirty="0"/>
          </a:p>
          <a:p>
            <a:r>
              <a:rPr lang="en-US" altLang="zh-CN" dirty="0"/>
              <a:t>1979-1982</a:t>
            </a:r>
            <a:r>
              <a:rPr lang="zh-CN" altLang="en-US" dirty="0"/>
              <a:t>年</a:t>
            </a:r>
            <a:r>
              <a:rPr lang="en-US" altLang="zh-CN" dirty="0"/>
              <a:t> </a:t>
            </a:r>
            <a:r>
              <a:rPr lang="zh-CN" altLang="en-US" dirty="0"/>
              <a:t>国务院办公厅、中央军委办公厅秘书（现役）</a:t>
            </a:r>
            <a:endParaRPr lang="en-US" altLang="zh-CN" dirty="0"/>
          </a:p>
          <a:p>
            <a:r>
              <a:rPr lang="en-US" altLang="zh-CN" dirty="0"/>
              <a:t>1982-1985</a:t>
            </a:r>
            <a:r>
              <a:rPr lang="zh-CN" altLang="en-US" dirty="0"/>
              <a:t>年 河北省正定县委副书记、书记</a:t>
            </a:r>
            <a:endParaRPr lang="en-US" altLang="zh-CN" dirty="0"/>
          </a:p>
          <a:p>
            <a:r>
              <a:rPr lang="en-US" altLang="zh-CN" dirty="0"/>
              <a:t>1985-1988</a:t>
            </a:r>
            <a:r>
              <a:rPr lang="zh-CN" altLang="en-US" dirty="0"/>
              <a:t>年</a:t>
            </a:r>
            <a:r>
              <a:rPr lang="en-US" altLang="zh-CN" dirty="0"/>
              <a:t> </a:t>
            </a:r>
            <a:r>
              <a:rPr lang="zh-CN" altLang="en-US" dirty="0"/>
              <a:t>福建省厦门市常委、副市长</a:t>
            </a:r>
            <a:endParaRPr lang="en-US" altLang="zh-CN" dirty="0"/>
          </a:p>
          <a:p>
            <a:r>
              <a:rPr lang="en-US" altLang="zh-CN" dirty="0"/>
              <a:t>1988-1990</a:t>
            </a:r>
            <a:r>
              <a:rPr lang="zh-CN" altLang="en-US" dirty="0"/>
              <a:t>年</a:t>
            </a:r>
            <a:r>
              <a:rPr lang="en-US" altLang="zh-CN" dirty="0"/>
              <a:t> </a:t>
            </a:r>
            <a:r>
              <a:rPr lang="zh-CN" altLang="en-US" dirty="0"/>
              <a:t>福建省宁德地委书记，军分区党委第一书记</a:t>
            </a:r>
            <a:endParaRPr lang="en-US" altLang="zh-CN" dirty="0"/>
          </a:p>
          <a:p>
            <a:r>
              <a:rPr lang="en-US" altLang="zh-CN" dirty="0"/>
              <a:t>1990-2002</a:t>
            </a:r>
            <a:r>
              <a:rPr lang="zh-CN" altLang="en-US" dirty="0"/>
              <a:t>年</a:t>
            </a:r>
            <a:r>
              <a:rPr lang="en-US" altLang="zh-CN" dirty="0"/>
              <a:t> </a:t>
            </a:r>
            <a:r>
              <a:rPr lang="zh-CN" altLang="en-US" dirty="0"/>
              <a:t>先后任福建省福州市委书记、福建省委常委、福建省省长等职务</a:t>
            </a:r>
            <a:endParaRPr lang="en-US" altLang="zh-CN" dirty="0"/>
          </a:p>
          <a:p>
            <a:r>
              <a:rPr lang="zh-CN" altLang="en-US" dirty="0"/>
              <a:t>（</a:t>
            </a:r>
            <a:r>
              <a:rPr lang="en-US" altLang="zh-CN" dirty="0"/>
              <a:t>1998-2002</a:t>
            </a:r>
            <a:r>
              <a:rPr lang="zh-CN" altLang="en-US" dirty="0"/>
              <a:t>年 清华大学马克思主义理论与思想政治教育专业在职研究生班学习，获法学博士学位）</a:t>
            </a:r>
            <a:endParaRPr lang="en-US" altLang="zh-CN" dirty="0"/>
          </a:p>
          <a:p>
            <a:endParaRPr lang="zh-CN" altLang="en-US" dirty="0"/>
          </a:p>
        </p:txBody>
      </p:sp>
    </p:spTree>
    <p:extLst>
      <p:ext uri="{BB962C8B-B14F-4D97-AF65-F5344CB8AC3E}">
        <p14:creationId xmlns:p14="http://schemas.microsoft.com/office/powerpoint/2010/main" val="41617915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4A8B2-B775-4FD9-B990-8BA3A65BF2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E6EEFC9-B35B-4193-A37D-CB8ADE4397D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B4610B8-8282-4DC4-BB07-1BF04095B490}"/>
              </a:ext>
            </a:extLst>
          </p:cNvPr>
          <p:cNvPicPr>
            <a:picLocks noChangeAspect="1"/>
          </p:cNvPicPr>
          <p:nvPr/>
        </p:nvPicPr>
        <p:blipFill>
          <a:blip r:embed="rId2"/>
          <a:stretch>
            <a:fillRect/>
          </a:stretch>
        </p:blipFill>
        <p:spPr>
          <a:xfrm>
            <a:off x="0" y="452718"/>
            <a:ext cx="9144000" cy="5592748"/>
          </a:xfrm>
          <a:prstGeom prst="rect">
            <a:avLst/>
          </a:prstGeom>
        </p:spPr>
      </p:pic>
    </p:spTree>
    <p:extLst>
      <p:ext uri="{BB962C8B-B14F-4D97-AF65-F5344CB8AC3E}">
        <p14:creationId xmlns:p14="http://schemas.microsoft.com/office/powerpoint/2010/main" val="34538116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10DF-A565-4AFA-826E-FDAB50360F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23EC727-FB23-4D9C-9CEF-76CF755766E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F2292DC-2046-4734-8B54-E6FA7E50E9E6}"/>
              </a:ext>
            </a:extLst>
          </p:cNvPr>
          <p:cNvPicPr>
            <a:picLocks noChangeAspect="1"/>
          </p:cNvPicPr>
          <p:nvPr/>
        </p:nvPicPr>
        <p:blipFill>
          <a:blip r:embed="rId2"/>
          <a:stretch>
            <a:fillRect/>
          </a:stretch>
        </p:blipFill>
        <p:spPr>
          <a:xfrm>
            <a:off x="495978" y="452718"/>
            <a:ext cx="7892446" cy="6072626"/>
          </a:xfrm>
          <a:prstGeom prst="rect">
            <a:avLst/>
          </a:prstGeom>
        </p:spPr>
      </p:pic>
    </p:spTree>
    <p:extLst>
      <p:ext uri="{BB962C8B-B14F-4D97-AF65-F5344CB8AC3E}">
        <p14:creationId xmlns:p14="http://schemas.microsoft.com/office/powerpoint/2010/main" val="157163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2383E-E1C8-456F-8616-F921222128FA}"/>
              </a:ext>
            </a:extLst>
          </p:cNvPr>
          <p:cNvSpPr>
            <a:spLocks noGrp="1"/>
          </p:cNvSpPr>
          <p:nvPr>
            <p:ph type="title"/>
          </p:nvPr>
        </p:nvSpPr>
        <p:spPr/>
        <p:txBody>
          <a:bodyPr/>
          <a:lstStyle/>
          <a:p>
            <a:r>
              <a:rPr lang="zh-CN" altLang="en-US" dirty="0"/>
              <a:t>传承篇</a:t>
            </a:r>
            <a:r>
              <a:rPr lang="en-US" altLang="zh-CN" dirty="0"/>
              <a:t>——</a:t>
            </a:r>
            <a:r>
              <a:rPr lang="zh-CN" altLang="en-US" dirty="0"/>
              <a:t>父子想见不相识</a:t>
            </a:r>
          </a:p>
        </p:txBody>
      </p:sp>
      <p:sp>
        <p:nvSpPr>
          <p:cNvPr id="3" name="内容占位符 2">
            <a:extLst>
              <a:ext uri="{FF2B5EF4-FFF2-40B4-BE49-F238E27FC236}">
                <a16:creationId xmlns:a16="http://schemas.microsoft.com/office/drawing/2014/main" id="{0449662C-FB60-4238-BD61-3A3B40ED2CA0}"/>
              </a:ext>
            </a:extLst>
          </p:cNvPr>
          <p:cNvSpPr>
            <a:spLocks noGrp="1"/>
          </p:cNvSpPr>
          <p:nvPr>
            <p:ph idx="1"/>
          </p:nvPr>
        </p:nvSpPr>
        <p:spPr>
          <a:xfrm>
            <a:off x="495978" y="1593477"/>
            <a:ext cx="4182745" cy="4195481"/>
          </a:xfrm>
        </p:spPr>
        <p:txBody>
          <a:bodyPr/>
          <a:lstStyle/>
          <a:p>
            <a:pPr>
              <a:lnSpc>
                <a:spcPct val="150000"/>
              </a:lnSpc>
            </a:pPr>
            <a:r>
              <a:rPr lang="en-US" altLang="zh-CN" dirty="0"/>
              <a:t>1972</a:t>
            </a:r>
            <a:r>
              <a:rPr lang="zh-CN" altLang="en-US" dirty="0"/>
              <a:t>年，在周恩来亲自批准和安排下， 习仲勋是个八年第一次与家人见面，他离家时，习近平</a:t>
            </a:r>
            <a:r>
              <a:rPr lang="en-US" altLang="zh-CN" dirty="0"/>
              <a:t>11</a:t>
            </a:r>
            <a:r>
              <a:rPr lang="zh-CN" altLang="en-US" dirty="0"/>
              <a:t>岁，习远平</a:t>
            </a:r>
            <a:r>
              <a:rPr lang="en-US" altLang="zh-CN" dirty="0"/>
              <a:t>8</a:t>
            </a:r>
            <a:r>
              <a:rPr lang="zh-CN" altLang="en-US" dirty="0"/>
              <a:t>岁，此时他们已是</a:t>
            </a:r>
            <a:r>
              <a:rPr lang="en-US" altLang="zh-CN" dirty="0"/>
              <a:t>19</a:t>
            </a:r>
            <a:r>
              <a:rPr lang="zh-CN" altLang="en-US" dirty="0"/>
              <a:t>岁和</a:t>
            </a:r>
            <a:r>
              <a:rPr lang="en-US" altLang="zh-CN" dirty="0"/>
              <a:t>16</a:t>
            </a:r>
            <a:r>
              <a:rPr lang="zh-CN" altLang="en-US" dirty="0"/>
              <a:t>岁的小伙子。习仲勋完全认不出儿子。</a:t>
            </a:r>
          </a:p>
        </p:txBody>
      </p:sp>
      <p:pic>
        <p:nvPicPr>
          <p:cNvPr id="5" name="图片 4" descr="图片包含 人员, 照片, 雪花, 伪装&#10;&#10;描述已自动生成">
            <a:extLst>
              <a:ext uri="{FF2B5EF4-FFF2-40B4-BE49-F238E27FC236}">
                <a16:creationId xmlns:a16="http://schemas.microsoft.com/office/drawing/2014/main" id="{F44FFDA7-7274-49E3-9B79-BBE5F8662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1295400"/>
            <a:ext cx="4182744" cy="5479395"/>
          </a:xfrm>
          <a:prstGeom prst="rect">
            <a:avLst/>
          </a:prstGeom>
        </p:spPr>
      </p:pic>
    </p:spTree>
    <p:extLst>
      <p:ext uri="{BB962C8B-B14F-4D97-AF65-F5344CB8AC3E}">
        <p14:creationId xmlns:p14="http://schemas.microsoft.com/office/powerpoint/2010/main" val="3210048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404E9-D4E0-458A-8425-BFAE54A84E86}"/>
              </a:ext>
            </a:extLst>
          </p:cNvPr>
          <p:cNvSpPr>
            <a:spLocks noGrp="1"/>
          </p:cNvSpPr>
          <p:nvPr>
            <p:ph type="title"/>
          </p:nvPr>
        </p:nvSpPr>
        <p:spPr/>
        <p:txBody>
          <a:bodyPr/>
          <a:lstStyle/>
          <a:p>
            <a:r>
              <a:rPr lang="en-US" altLang="zh-CN" dirty="0"/>
              <a:t>1996</a:t>
            </a:r>
            <a:r>
              <a:rPr lang="zh-CN" altLang="en-US" dirty="0"/>
              <a:t>年</a:t>
            </a:r>
            <a:r>
              <a:rPr lang="en-US" altLang="zh-CN" dirty="0"/>
              <a:t>12</a:t>
            </a:r>
            <a:r>
              <a:rPr lang="zh-CN" altLang="en-US" dirty="0"/>
              <a:t>月，习近平回忆这次见面：</a:t>
            </a:r>
          </a:p>
        </p:txBody>
      </p:sp>
      <p:sp>
        <p:nvSpPr>
          <p:cNvPr id="3" name="内容占位符 2">
            <a:extLst>
              <a:ext uri="{FF2B5EF4-FFF2-40B4-BE49-F238E27FC236}">
                <a16:creationId xmlns:a16="http://schemas.microsoft.com/office/drawing/2014/main" id="{88484424-C3C3-4F5A-88D6-627A4A54C4C1}"/>
              </a:ext>
            </a:extLst>
          </p:cNvPr>
          <p:cNvSpPr>
            <a:spLocks noGrp="1"/>
          </p:cNvSpPr>
          <p:nvPr>
            <p:ph idx="1"/>
          </p:nvPr>
        </p:nvSpPr>
        <p:spPr>
          <a:xfrm>
            <a:off x="495978" y="1593477"/>
            <a:ext cx="7781584" cy="4643835"/>
          </a:xfrm>
        </p:spPr>
        <p:txBody>
          <a:bodyPr/>
          <a:lstStyle/>
          <a:p>
            <a:pPr>
              <a:lnSpc>
                <a:spcPct val="150000"/>
              </a:lnSpc>
            </a:pPr>
            <a:r>
              <a:rPr lang="zh-CN" altLang="en-US" dirty="0"/>
              <a:t>“他看见我们就哭了，我赶忙给他递了一支烟，也同时给自己点燃了一只。他就问我，你怎么也抽烟？我说，‘思想上苦闷，这些年，我们是从艰难困苦中走过来的。’他沉默了一会儿说，‘你抽烟我批准了’。到第二次再见我时，他竟然把自己用的一个烟斗给了我，并说：‘我知道你没有条件抽支烟，回去以后就用这个烟斗抽旱烟。’这是</a:t>
            </a:r>
            <a:r>
              <a:rPr lang="zh-CN" altLang="en-US" dirty="0">
                <a:solidFill>
                  <a:srgbClr val="FFFF00"/>
                </a:solidFill>
              </a:rPr>
              <a:t>他在苦难境地送给我的一件礼物，我一直保存到现在</a:t>
            </a:r>
            <a:r>
              <a:rPr lang="zh-CN" altLang="en-US" dirty="0"/>
              <a:t>。”</a:t>
            </a:r>
          </a:p>
        </p:txBody>
      </p:sp>
    </p:spTree>
    <p:extLst>
      <p:ext uri="{BB962C8B-B14F-4D97-AF65-F5344CB8AC3E}">
        <p14:creationId xmlns:p14="http://schemas.microsoft.com/office/powerpoint/2010/main" val="6977980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E8CEF-3C63-46D3-B281-E7B2D2B5319B}"/>
              </a:ext>
            </a:extLst>
          </p:cNvPr>
          <p:cNvSpPr>
            <a:spLocks noGrp="1"/>
          </p:cNvSpPr>
          <p:nvPr>
            <p:ph type="title"/>
          </p:nvPr>
        </p:nvSpPr>
        <p:spPr/>
        <p:txBody>
          <a:bodyPr/>
          <a:lstStyle/>
          <a:p>
            <a:r>
              <a:rPr lang="zh-CN" altLang="en-US" dirty="0"/>
              <a:t>简朴家风</a:t>
            </a:r>
          </a:p>
        </p:txBody>
      </p:sp>
      <p:sp>
        <p:nvSpPr>
          <p:cNvPr id="3" name="内容占位符 2">
            <a:extLst>
              <a:ext uri="{FF2B5EF4-FFF2-40B4-BE49-F238E27FC236}">
                <a16:creationId xmlns:a16="http://schemas.microsoft.com/office/drawing/2014/main" id="{F48A54A4-542A-4DEB-9035-CAF426A1BBBD}"/>
              </a:ext>
            </a:extLst>
          </p:cNvPr>
          <p:cNvSpPr>
            <a:spLocks noGrp="1"/>
          </p:cNvSpPr>
          <p:nvPr>
            <p:ph idx="1"/>
          </p:nvPr>
        </p:nvSpPr>
        <p:spPr/>
        <p:txBody>
          <a:bodyPr/>
          <a:lstStyle/>
          <a:p>
            <a:r>
              <a:rPr lang="zh-CN" altLang="en-US" dirty="0"/>
              <a:t>“父亲的节俭几近苛刻。家教的严格，也是众所周知。我们从小就是在父亲的这种教育下，养成勤俭持家习惯的。这是一个堪称楷模的老布尔什维克和共产党人的家风。这样的好家风应时代相传。”</a:t>
            </a:r>
            <a:endParaRPr lang="en-US" altLang="zh-CN" dirty="0"/>
          </a:p>
          <a:p>
            <a:r>
              <a:rPr lang="zh-CN" altLang="en-US" dirty="0"/>
              <a:t>习仲勋逝世后，新华社播发</a:t>
            </a:r>
            <a:r>
              <a:rPr lang="en-US" altLang="zh-CN" dirty="0"/>
              <a:t>《</a:t>
            </a:r>
            <a:r>
              <a:rPr lang="zh-CN" altLang="en-US" dirty="0"/>
              <a:t>习仲勋同志生平</a:t>
            </a:r>
            <a:r>
              <a:rPr lang="en-US" altLang="zh-CN" dirty="0"/>
              <a:t>》</a:t>
            </a:r>
            <a:r>
              <a:rPr lang="zh-CN" altLang="en-US" dirty="0"/>
              <a:t>。其中特别提到：“他办事严谨，宽厚待人，实事求是，严于律己，为政清廉，</a:t>
            </a:r>
            <a:r>
              <a:rPr lang="zh-CN" altLang="en-US" dirty="0">
                <a:solidFill>
                  <a:srgbClr val="FFFF00"/>
                </a:solidFill>
              </a:rPr>
              <a:t>生活俭朴，对家属子女和身边工作工作人员要求严格</a:t>
            </a:r>
            <a:r>
              <a:rPr lang="zh-CN" altLang="en-US" dirty="0"/>
              <a:t>。”</a:t>
            </a:r>
          </a:p>
        </p:txBody>
      </p:sp>
    </p:spTree>
    <p:extLst>
      <p:ext uri="{BB962C8B-B14F-4D97-AF65-F5344CB8AC3E}">
        <p14:creationId xmlns:p14="http://schemas.microsoft.com/office/powerpoint/2010/main" val="13834185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7150F-041D-497A-B9E5-2A7DA09FBF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4D2D6D9-57DA-4C87-8F3E-20399D7184A5}"/>
              </a:ext>
            </a:extLst>
          </p:cNvPr>
          <p:cNvSpPr>
            <a:spLocks noGrp="1"/>
          </p:cNvSpPr>
          <p:nvPr>
            <p:ph idx="1"/>
          </p:nvPr>
        </p:nvSpPr>
        <p:spPr>
          <a:xfrm>
            <a:off x="495978" y="836712"/>
            <a:ext cx="7055379" cy="2267571"/>
          </a:xfrm>
        </p:spPr>
        <p:txBody>
          <a:bodyPr>
            <a:normAutofit/>
          </a:bodyPr>
          <a:lstStyle/>
          <a:p>
            <a:pPr>
              <a:lnSpc>
                <a:spcPct val="150000"/>
              </a:lnSpc>
            </a:pPr>
            <a:r>
              <a:rPr lang="zh-CN" altLang="en-US" dirty="0"/>
              <a:t>习仲勋的两个儿子（习近平和习远平），从小就穿姐姐穿剩下的衣服或者花红布鞋。这让两个男孩很难为情，习近平就因同学笑话而不愿穿女孩子的鞋子，习仲勋却对他说：“染染穿一样”。</a:t>
            </a:r>
          </a:p>
        </p:txBody>
      </p:sp>
      <p:pic>
        <p:nvPicPr>
          <p:cNvPr id="5" name="图片 4" descr="图片包含 站立, 人员, 男士, 户外&#10;&#10;描述已自动生成">
            <a:extLst>
              <a:ext uri="{FF2B5EF4-FFF2-40B4-BE49-F238E27FC236}">
                <a16:creationId xmlns:a16="http://schemas.microsoft.com/office/drawing/2014/main" id="{AFD00164-590A-4EA8-9538-F0E796BF0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163" y="3285023"/>
            <a:ext cx="4625315" cy="3305868"/>
          </a:xfrm>
          <a:prstGeom prst="rect">
            <a:avLst/>
          </a:prstGeom>
        </p:spPr>
      </p:pic>
      <p:sp>
        <p:nvSpPr>
          <p:cNvPr id="7" name="文本框 6">
            <a:extLst>
              <a:ext uri="{FF2B5EF4-FFF2-40B4-BE49-F238E27FC236}">
                <a16:creationId xmlns:a16="http://schemas.microsoft.com/office/drawing/2014/main" id="{F577A645-6F03-487B-9B61-B46C863EF420}"/>
              </a:ext>
            </a:extLst>
          </p:cNvPr>
          <p:cNvSpPr txBox="1"/>
          <p:nvPr/>
        </p:nvSpPr>
        <p:spPr>
          <a:xfrm>
            <a:off x="553769" y="3737628"/>
            <a:ext cx="3528392" cy="1200329"/>
          </a:xfrm>
          <a:prstGeom prst="rect">
            <a:avLst/>
          </a:prstGeom>
          <a:noFill/>
        </p:spPr>
        <p:txBody>
          <a:bodyPr wrap="square" rtlCol="0">
            <a:spAutoFit/>
          </a:bodyPr>
          <a:lstStyle/>
          <a:p>
            <a:r>
              <a:rPr lang="zh-CN" altLang="en-US" sz="2400" dirty="0"/>
              <a:t>问题：你在表扬自己，或者描述自己的优点时，用的什么词语？</a:t>
            </a:r>
          </a:p>
        </p:txBody>
      </p:sp>
    </p:spTree>
    <p:extLst>
      <p:ext uri="{BB962C8B-B14F-4D97-AF65-F5344CB8AC3E}">
        <p14:creationId xmlns:p14="http://schemas.microsoft.com/office/powerpoint/2010/main" val="140175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53EFE-ED3C-4E13-B3AD-23E598EF75BA}"/>
              </a:ext>
            </a:extLst>
          </p:cNvPr>
          <p:cNvSpPr>
            <a:spLocks noGrp="1"/>
          </p:cNvSpPr>
          <p:nvPr>
            <p:ph type="title"/>
          </p:nvPr>
        </p:nvSpPr>
        <p:spPr>
          <a:xfrm>
            <a:off x="179512" y="332656"/>
            <a:ext cx="8551787" cy="842682"/>
          </a:xfrm>
        </p:spPr>
        <p:txBody>
          <a:bodyPr>
            <a:normAutofit fontScale="90000"/>
          </a:bodyPr>
          <a:lstStyle/>
          <a:p>
            <a:r>
              <a:rPr lang="zh-CN" altLang="en-US" dirty="0"/>
              <a:t>习乾平</a:t>
            </a:r>
            <a:br>
              <a:rPr lang="en-US" altLang="zh-CN" dirty="0"/>
            </a:br>
            <a:r>
              <a:rPr lang="en-US" altLang="zh-CN" dirty="0"/>
              <a:t>《</a:t>
            </a:r>
            <a:r>
              <a:rPr lang="zh-CN" altLang="en-US" dirty="0"/>
              <a:t>一生信守“奢靡误国，勤俭兴邦”</a:t>
            </a:r>
            <a:r>
              <a:rPr lang="en-US" altLang="zh-CN" dirty="0"/>
              <a:t>》</a:t>
            </a:r>
            <a:endParaRPr lang="zh-CN" altLang="en-US" dirty="0"/>
          </a:p>
        </p:txBody>
      </p:sp>
      <p:sp>
        <p:nvSpPr>
          <p:cNvPr id="3" name="内容占位符 2">
            <a:extLst>
              <a:ext uri="{FF2B5EF4-FFF2-40B4-BE49-F238E27FC236}">
                <a16:creationId xmlns:a16="http://schemas.microsoft.com/office/drawing/2014/main" id="{D325CBA6-81F3-476C-B196-85B82A47B3EF}"/>
              </a:ext>
            </a:extLst>
          </p:cNvPr>
          <p:cNvSpPr>
            <a:spLocks noGrp="1"/>
          </p:cNvSpPr>
          <p:nvPr>
            <p:ph idx="1"/>
          </p:nvPr>
        </p:nvSpPr>
        <p:spPr>
          <a:xfrm>
            <a:off x="495978" y="1593477"/>
            <a:ext cx="7748430" cy="4195481"/>
          </a:xfrm>
        </p:spPr>
        <p:txBody>
          <a:bodyPr>
            <a:normAutofit/>
          </a:bodyPr>
          <a:lstStyle/>
          <a:p>
            <a:pPr>
              <a:lnSpc>
                <a:spcPct val="150000"/>
              </a:lnSpc>
            </a:pPr>
            <a:r>
              <a:rPr lang="en-US" altLang="zh-CN" dirty="0"/>
              <a:t>1993</a:t>
            </a:r>
            <a:r>
              <a:rPr lang="zh-CN" altLang="en-US" dirty="0"/>
              <a:t>年，我到福州出差，同弟弟习近平聊起了父亲教子的各种轶事。</a:t>
            </a:r>
            <a:endParaRPr lang="en-US" altLang="zh-CN" dirty="0"/>
          </a:p>
          <a:p>
            <a:pPr>
              <a:lnSpc>
                <a:spcPct val="150000"/>
              </a:lnSpc>
            </a:pPr>
            <a:r>
              <a:rPr lang="zh-CN" altLang="en-US" dirty="0"/>
              <a:t>近平说：“我小时候最怕爸爸很晚回来把我从梦中叫醒去洗澡。他深夜回来洗过澡的水，他认为还挺干净，不忍心放掉，非得把我和远平从熟睡中唤起，硬塞进他洗过澡的水中泡一泡，洗一洗。我们活受罪地洗完，他还不让放掉这盆水，还要把我们换下的衣服泡进去，等第二天再洗。”</a:t>
            </a:r>
          </a:p>
        </p:txBody>
      </p:sp>
    </p:spTree>
    <p:extLst>
      <p:ext uri="{BB962C8B-B14F-4D97-AF65-F5344CB8AC3E}">
        <p14:creationId xmlns:p14="http://schemas.microsoft.com/office/powerpoint/2010/main" val="264296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2C9D1-1ED2-4A9A-AAFF-CC7D870A4774}"/>
              </a:ext>
            </a:extLst>
          </p:cNvPr>
          <p:cNvSpPr>
            <a:spLocks noGrp="1"/>
          </p:cNvSpPr>
          <p:nvPr>
            <p:ph type="title"/>
          </p:nvPr>
        </p:nvSpPr>
        <p:spPr/>
        <p:txBody>
          <a:bodyPr/>
          <a:lstStyle/>
          <a:p>
            <a:r>
              <a:rPr lang="en-US" altLang="zh-CN" dirty="0"/>
              <a:t>5.</a:t>
            </a:r>
            <a:r>
              <a:rPr lang="zh-CN" altLang="en-US" dirty="0"/>
              <a:t>文化的历史</a:t>
            </a:r>
          </a:p>
        </p:txBody>
      </p:sp>
      <p:sp>
        <p:nvSpPr>
          <p:cNvPr id="3" name="内容占位符 2">
            <a:extLst>
              <a:ext uri="{FF2B5EF4-FFF2-40B4-BE49-F238E27FC236}">
                <a16:creationId xmlns:a16="http://schemas.microsoft.com/office/drawing/2014/main" id="{9F4083B4-9FC4-4038-A2F5-E1255A32D6A6}"/>
              </a:ext>
            </a:extLst>
          </p:cNvPr>
          <p:cNvSpPr>
            <a:spLocks noGrp="1"/>
          </p:cNvSpPr>
          <p:nvPr>
            <p:ph idx="1"/>
          </p:nvPr>
        </p:nvSpPr>
        <p:spPr>
          <a:xfrm>
            <a:off x="323528" y="1295400"/>
            <a:ext cx="8568952" cy="5301951"/>
          </a:xfrm>
        </p:spPr>
        <p:txBody>
          <a:bodyPr>
            <a:normAutofit/>
          </a:bodyPr>
          <a:lstStyle/>
          <a:p>
            <a:r>
              <a:rPr lang="zh-CN" altLang="en-US" dirty="0"/>
              <a:t>西方文化史</a:t>
            </a:r>
            <a:endParaRPr lang="en-US" altLang="zh-CN" dirty="0"/>
          </a:p>
          <a:p>
            <a:pPr marL="0" indent="0">
              <a:buNone/>
            </a:pPr>
            <a:r>
              <a:rPr lang="zh-CN" altLang="en-US" dirty="0"/>
              <a:t>古希腊</a:t>
            </a:r>
            <a:r>
              <a:rPr lang="en-US" altLang="zh-CN" dirty="0"/>
              <a:t>——</a:t>
            </a:r>
            <a:r>
              <a:rPr lang="zh-CN" altLang="en-US" dirty="0"/>
              <a:t>柏拉图、亚里士多德等，提出的政治、历史、哲学、医学、科学是西方文明的起源；</a:t>
            </a:r>
            <a:endParaRPr lang="en-US" altLang="zh-CN" dirty="0"/>
          </a:p>
          <a:p>
            <a:pPr marL="0" indent="0">
              <a:buNone/>
            </a:pPr>
            <a:r>
              <a:rPr lang="zh-CN" altLang="en-US" dirty="0"/>
              <a:t>罗马帝国时期的律法和基督教；</a:t>
            </a:r>
            <a:endParaRPr lang="en-US" altLang="zh-CN" dirty="0"/>
          </a:p>
          <a:p>
            <a:pPr marL="0" indent="0">
              <a:buNone/>
            </a:pPr>
            <a:r>
              <a:rPr lang="zh-CN" altLang="en-US" dirty="0"/>
              <a:t>中世纪的宗教统治；</a:t>
            </a:r>
            <a:endParaRPr lang="en-US" altLang="zh-CN" dirty="0"/>
          </a:p>
          <a:p>
            <a:pPr marL="0" indent="0">
              <a:buNone/>
            </a:pPr>
            <a:r>
              <a:rPr lang="zh-CN" altLang="en-US" dirty="0"/>
              <a:t>文艺复兴、宗教改革和启蒙运动的理性主义；</a:t>
            </a:r>
            <a:endParaRPr lang="en-US" altLang="zh-CN" dirty="0"/>
          </a:p>
          <a:p>
            <a:pPr marL="0" indent="0">
              <a:buNone/>
            </a:pPr>
            <a:r>
              <a:rPr lang="zh-CN" altLang="en-US" dirty="0"/>
              <a:t>科技革命、经济周期波动、世界大战；</a:t>
            </a:r>
            <a:endParaRPr lang="en-US" altLang="zh-CN" dirty="0"/>
          </a:p>
          <a:p>
            <a:pPr marL="0" indent="0">
              <a:buNone/>
            </a:pPr>
            <a:r>
              <a:rPr lang="zh-CN" altLang="en-US" dirty="0"/>
              <a:t>福利国家、凯恩斯主义等现代社会的多元文化</a:t>
            </a:r>
            <a:endParaRPr lang="en-US" altLang="zh-CN" dirty="0"/>
          </a:p>
        </p:txBody>
      </p:sp>
    </p:spTree>
    <p:extLst>
      <p:ext uri="{BB962C8B-B14F-4D97-AF65-F5344CB8AC3E}">
        <p14:creationId xmlns:p14="http://schemas.microsoft.com/office/powerpoint/2010/main" val="23464198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77280-8CE7-4C5A-897C-2AF5F1EE057C}"/>
              </a:ext>
            </a:extLst>
          </p:cNvPr>
          <p:cNvSpPr>
            <a:spLocks noGrp="1"/>
          </p:cNvSpPr>
          <p:nvPr>
            <p:ph type="title"/>
          </p:nvPr>
        </p:nvSpPr>
        <p:spPr/>
        <p:txBody>
          <a:bodyPr/>
          <a:lstStyle/>
          <a:p>
            <a:endParaRPr lang="zh-CN" altLang="en-US"/>
          </a:p>
        </p:txBody>
      </p:sp>
      <p:pic>
        <p:nvPicPr>
          <p:cNvPr id="9" name="内容占位符 8" descr="图片包含 天空, 地面&#10;&#10;描述已自动生成">
            <a:extLst>
              <a:ext uri="{FF2B5EF4-FFF2-40B4-BE49-F238E27FC236}">
                <a16:creationId xmlns:a16="http://schemas.microsoft.com/office/drawing/2014/main" id="{E112422D-0DAA-46FF-9E38-98CA20898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606" y="452718"/>
            <a:ext cx="3909688" cy="4195763"/>
          </a:xfrm>
        </p:spPr>
      </p:pic>
      <p:pic>
        <p:nvPicPr>
          <p:cNvPr id="11" name="图片 10">
            <a:extLst>
              <a:ext uri="{FF2B5EF4-FFF2-40B4-BE49-F238E27FC236}">
                <a16:creationId xmlns:a16="http://schemas.microsoft.com/office/drawing/2014/main" id="{83EC7EEB-00CA-4D0E-AB3B-B45E65ED5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172" y="1675264"/>
            <a:ext cx="6350000" cy="4762500"/>
          </a:xfrm>
          <a:prstGeom prst="rect">
            <a:avLst/>
          </a:prstGeom>
        </p:spPr>
      </p:pic>
    </p:spTree>
    <p:extLst>
      <p:ext uri="{BB962C8B-B14F-4D97-AF65-F5344CB8AC3E}">
        <p14:creationId xmlns:p14="http://schemas.microsoft.com/office/powerpoint/2010/main" val="254524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E87D5-7926-470C-AE51-B830AE219F23}"/>
              </a:ext>
            </a:extLst>
          </p:cNvPr>
          <p:cNvSpPr>
            <a:spLocks noGrp="1"/>
          </p:cNvSpPr>
          <p:nvPr>
            <p:ph type="title"/>
          </p:nvPr>
        </p:nvSpPr>
        <p:spPr/>
        <p:txBody>
          <a:bodyPr/>
          <a:lstStyle/>
          <a:p>
            <a:endParaRPr lang="zh-CN" altLang="en-US"/>
          </a:p>
        </p:txBody>
      </p:sp>
      <p:pic>
        <p:nvPicPr>
          <p:cNvPr id="5" name="内容占位符 4" descr="图片包含 文字&#10;&#10;描述已自动生成">
            <a:extLst>
              <a:ext uri="{FF2B5EF4-FFF2-40B4-BE49-F238E27FC236}">
                <a16:creationId xmlns:a16="http://schemas.microsoft.com/office/drawing/2014/main" id="{1B7281BB-5A04-47C8-8F02-BA1834157D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620688"/>
            <a:ext cx="4762500" cy="4114800"/>
          </a:xfrm>
        </p:spPr>
      </p:pic>
      <p:pic>
        <p:nvPicPr>
          <p:cNvPr id="7" name="图片 6" descr="图片包含 文字&#10;&#10;描述已自动生成">
            <a:extLst>
              <a:ext uri="{FF2B5EF4-FFF2-40B4-BE49-F238E27FC236}">
                <a16:creationId xmlns:a16="http://schemas.microsoft.com/office/drawing/2014/main" id="{650835B4-9901-4CF4-8C27-FD9CCB6F4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786" y="1071282"/>
            <a:ext cx="3810000" cy="5334000"/>
          </a:xfrm>
          <a:prstGeom prst="rect">
            <a:avLst/>
          </a:prstGeom>
        </p:spPr>
      </p:pic>
    </p:spTree>
    <p:extLst>
      <p:ext uri="{BB962C8B-B14F-4D97-AF65-F5344CB8AC3E}">
        <p14:creationId xmlns:p14="http://schemas.microsoft.com/office/powerpoint/2010/main" val="3180637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2383E-E1C8-456F-8616-F921222128FA}"/>
              </a:ext>
            </a:extLst>
          </p:cNvPr>
          <p:cNvSpPr>
            <a:spLocks noGrp="1"/>
          </p:cNvSpPr>
          <p:nvPr>
            <p:ph type="title"/>
          </p:nvPr>
        </p:nvSpPr>
        <p:spPr>
          <a:xfrm>
            <a:off x="233211" y="349624"/>
            <a:ext cx="7792853" cy="842682"/>
          </a:xfrm>
        </p:spPr>
        <p:txBody>
          <a:bodyPr/>
          <a:lstStyle/>
          <a:p>
            <a:r>
              <a:rPr lang="zh-CN" altLang="en-US" dirty="0"/>
              <a:t>读书篇</a:t>
            </a:r>
            <a:r>
              <a:rPr lang="en-US" altLang="zh-CN" dirty="0"/>
              <a:t>——</a:t>
            </a:r>
            <a:r>
              <a:rPr lang="zh-CN" altLang="en-US" dirty="0"/>
              <a:t>知青岁月</a:t>
            </a:r>
          </a:p>
        </p:txBody>
      </p:sp>
      <p:sp>
        <p:nvSpPr>
          <p:cNvPr id="3" name="内容占位符 2">
            <a:extLst>
              <a:ext uri="{FF2B5EF4-FFF2-40B4-BE49-F238E27FC236}">
                <a16:creationId xmlns:a16="http://schemas.microsoft.com/office/drawing/2014/main" id="{0449662C-FB60-4238-BD61-3A3B40ED2CA0}"/>
              </a:ext>
            </a:extLst>
          </p:cNvPr>
          <p:cNvSpPr>
            <a:spLocks noGrp="1"/>
          </p:cNvSpPr>
          <p:nvPr>
            <p:ph idx="1"/>
          </p:nvPr>
        </p:nvSpPr>
        <p:spPr>
          <a:xfrm>
            <a:off x="495978" y="1593477"/>
            <a:ext cx="4182745" cy="4195481"/>
          </a:xfrm>
        </p:spPr>
        <p:txBody>
          <a:bodyPr/>
          <a:lstStyle/>
          <a:p>
            <a:pPr>
              <a:lnSpc>
                <a:spcPct val="150000"/>
              </a:lnSpc>
            </a:pPr>
            <a:r>
              <a:rPr lang="zh-CN" altLang="en-US" dirty="0"/>
              <a:t>白天：繁重的工作</a:t>
            </a:r>
            <a:endParaRPr lang="en-US" altLang="zh-CN" dirty="0"/>
          </a:p>
          <a:p>
            <a:pPr>
              <a:lnSpc>
                <a:spcPct val="150000"/>
              </a:lnSpc>
            </a:pPr>
            <a:r>
              <a:rPr lang="zh-CN" altLang="en-US" dirty="0"/>
              <a:t>夜里：坚持读书</a:t>
            </a:r>
          </a:p>
        </p:txBody>
      </p:sp>
      <p:pic>
        <p:nvPicPr>
          <p:cNvPr id="6" name="图片 5" descr="图片包含 墙壁, 室内, 地板, 房间&#10;&#10;描述已自动生成">
            <a:extLst>
              <a:ext uri="{FF2B5EF4-FFF2-40B4-BE49-F238E27FC236}">
                <a16:creationId xmlns:a16="http://schemas.microsoft.com/office/drawing/2014/main" id="{2234822B-23D6-43E5-99C4-2D5BA98E7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939" y="904770"/>
            <a:ext cx="4762500" cy="3171825"/>
          </a:xfrm>
          <a:prstGeom prst="rect">
            <a:avLst/>
          </a:prstGeom>
        </p:spPr>
      </p:pic>
      <p:pic>
        <p:nvPicPr>
          <p:cNvPr id="8" name="图片 7" descr="图片包含 户外, 山, 人员, 天空&#10;&#10;描述已自动生成">
            <a:extLst>
              <a:ext uri="{FF2B5EF4-FFF2-40B4-BE49-F238E27FC236}">
                <a16:creationId xmlns:a16="http://schemas.microsoft.com/office/drawing/2014/main" id="{D9B27D4A-34E0-490F-99D9-8E364B66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781985"/>
            <a:ext cx="3295650" cy="2305050"/>
          </a:xfrm>
          <a:prstGeom prst="rect">
            <a:avLst/>
          </a:prstGeom>
        </p:spPr>
      </p:pic>
      <p:pic>
        <p:nvPicPr>
          <p:cNvPr id="10" name="图片 9" descr="图片包含 室内, 墙壁, 人员, 男士&#10;&#10;描述已自动生成">
            <a:extLst>
              <a:ext uri="{FF2B5EF4-FFF2-40B4-BE49-F238E27FC236}">
                <a16:creationId xmlns:a16="http://schemas.microsoft.com/office/drawing/2014/main" id="{F4391BEA-31F9-4010-91EA-8E00A387F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9" y="3778468"/>
            <a:ext cx="4962525" cy="2857500"/>
          </a:xfrm>
          <a:prstGeom prst="rect">
            <a:avLst/>
          </a:prstGeom>
        </p:spPr>
      </p:pic>
    </p:spTree>
    <p:extLst>
      <p:ext uri="{BB962C8B-B14F-4D97-AF65-F5344CB8AC3E}">
        <p14:creationId xmlns:p14="http://schemas.microsoft.com/office/powerpoint/2010/main" val="374415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par>
                                <p:cTn id="33" presetID="16" presetClass="entr" presetSubtype="21"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35E35-6EFB-4474-B1CD-2563398E0B0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EDAD0DB-EF35-4E46-AED6-3D7CE44865A5}"/>
              </a:ext>
            </a:extLst>
          </p:cNvPr>
          <p:cNvSpPr>
            <a:spLocks noGrp="1"/>
          </p:cNvSpPr>
          <p:nvPr>
            <p:ph idx="1"/>
          </p:nvPr>
        </p:nvSpPr>
        <p:spPr>
          <a:xfrm>
            <a:off x="495978" y="332657"/>
            <a:ext cx="7604414" cy="5456302"/>
          </a:xfrm>
        </p:spPr>
        <p:txBody>
          <a:bodyPr/>
          <a:lstStyle/>
          <a:p>
            <a:pPr>
              <a:lnSpc>
                <a:spcPct val="150000"/>
              </a:lnSpc>
            </a:pPr>
            <a:r>
              <a:rPr lang="zh-CN" altLang="en-US" dirty="0"/>
              <a:t>尽管学业中断，但他对知识的渴望始终如一，自学不辍，在村民的记忆中，他经常边吃饭边看“砖头一样厚的书”。</a:t>
            </a:r>
            <a:endParaRPr lang="en-US" altLang="zh-CN" dirty="0"/>
          </a:p>
          <a:p>
            <a:pPr>
              <a:lnSpc>
                <a:spcPct val="150000"/>
              </a:lnSpc>
            </a:pPr>
            <a:r>
              <a:rPr lang="zh-CN" altLang="en-US" dirty="0"/>
              <a:t>“‘一物不知，深以为耻’。我给自己提出了这样一个要求。那个时候，除了劳动之外，一个是融入群众，再一个就是到处找书、看书。”</a:t>
            </a:r>
            <a:endParaRPr lang="en-US" altLang="zh-CN" dirty="0"/>
          </a:p>
          <a:p>
            <a:pPr>
              <a:lnSpc>
                <a:spcPct val="150000"/>
              </a:lnSpc>
            </a:pPr>
            <a:r>
              <a:rPr lang="zh-CN" altLang="en-US" dirty="0"/>
              <a:t>“毫不夸张地说，当时的文学经典，能找到的我都看了，到现在脱口而出的都是那时读到的东西。”</a:t>
            </a:r>
          </a:p>
        </p:txBody>
      </p:sp>
    </p:spTree>
    <p:extLst>
      <p:ext uri="{BB962C8B-B14F-4D97-AF65-F5344CB8AC3E}">
        <p14:creationId xmlns:p14="http://schemas.microsoft.com/office/powerpoint/2010/main" val="31175575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87844-EAA2-4A16-9FB9-6291F495B48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BD4A173-C35F-40ED-94BB-5C22A8193ED3}"/>
              </a:ext>
            </a:extLst>
          </p:cNvPr>
          <p:cNvSpPr>
            <a:spLocks noGrp="1"/>
          </p:cNvSpPr>
          <p:nvPr>
            <p:ph idx="1"/>
          </p:nvPr>
        </p:nvSpPr>
        <p:spPr>
          <a:xfrm>
            <a:off x="251520" y="771334"/>
            <a:ext cx="3009221" cy="5623535"/>
          </a:xfrm>
        </p:spPr>
        <p:txBody>
          <a:bodyPr>
            <a:normAutofit/>
          </a:bodyPr>
          <a:lstStyle/>
          <a:p>
            <a:pPr>
              <a:lnSpc>
                <a:spcPct val="150000"/>
              </a:lnSpc>
            </a:pPr>
            <a:r>
              <a:rPr lang="zh-CN" altLang="en-US" dirty="0"/>
              <a:t>“上次在索契，俄罗斯电视台主持人采访我，问我度过那些俄罗斯作品。看到我说俄罗斯作品如数家珍，他很惊讶，他说，我们俄罗斯好多人都没看过这么多。”</a:t>
            </a:r>
          </a:p>
        </p:txBody>
      </p:sp>
      <p:pic>
        <p:nvPicPr>
          <p:cNvPr id="4" name="图片 3">
            <a:extLst>
              <a:ext uri="{FF2B5EF4-FFF2-40B4-BE49-F238E27FC236}">
                <a16:creationId xmlns:a16="http://schemas.microsoft.com/office/drawing/2014/main" id="{DE49564F-E4E3-4422-B047-CF6483595DEC}"/>
              </a:ext>
            </a:extLst>
          </p:cNvPr>
          <p:cNvPicPr>
            <a:picLocks noChangeAspect="1"/>
          </p:cNvPicPr>
          <p:nvPr/>
        </p:nvPicPr>
        <p:blipFill>
          <a:blip r:embed="rId2"/>
          <a:stretch>
            <a:fillRect/>
          </a:stretch>
        </p:blipFill>
        <p:spPr>
          <a:xfrm>
            <a:off x="3253680" y="1366837"/>
            <a:ext cx="5638800" cy="4124325"/>
          </a:xfrm>
          <a:prstGeom prst="rect">
            <a:avLst/>
          </a:prstGeom>
        </p:spPr>
      </p:pic>
    </p:spTree>
    <p:extLst>
      <p:ext uri="{BB962C8B-B14F-4D97-AF65-F5344CB8AC3E}">
        <p14:creationId xmlns:p14="http://schemas.microsoft.com/office/powerpoint/2010/main" val="26131238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7CB75-3571-44D4-99A4-A9C83D22B4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837EF7D-AAFD-403B-8703-C3FDAA57C142}"/>
              </a:ext>
            </a:extLst>
          </p:cNvPr>
          <p:cNvSpPr>
            <a:spLocks noGrp="1"/>
          </p:cNvSpPr>
          <p:nvPr>
            <p:ph idx="1"/>
          </p:nvPr>
        </p:nvSpPr>
        <p:spPr>
          <a:xfrm>
            <a:off x="495978" y="692697"/>
            <a:ext cx="7460398" cy="5096262"/>
          </a:xfrm>
        </p:spPr>
        <p:txBody>
          <a:bodyPr>
            <a:normAutofit/>
          </a:bodyPr>
          <a:lstStyle/>
          <a:p>
            <a:pPr>
              <a:lnSpc>
                <a:spcPct val="150000"/>
              </a:lnSpc>
            </a:pPr>
            <a:r>
              <a:rPr lang="zh-CN" altLang="en-US" dirty="0"/>
              <a:t>“车尔尼雪夫斯基是一个民主主义革命者，他的作品给我们不少启示。他的</a:t>
            </a:r>
            <a:r>
              <a:rPr lang="en-US" altLang="zh-CN" dirty="0"/>
              <a:t>《</a:t>
            </a:r>
            <a:r>
              <a:rPr lang="zh-CN" altLang="en-US" dirty="0"/>
              <a:t>怎么办？</a:t>
            </a:r>
            <a:r>
              <a:rPr lang="en-US" altLang="zh-CN" dirty="0"/>
              <a:t>》</a:t>
            </a:r>
            <a:r>
              <a:rPr lang="zh-CN" altLang="en-US" dirty="0"/>
              <a:t>我是在梁家河窑洞里读的，当时在心中引起了很大震动。书的主人公拉赫美托夫，过着苦行僧式的生活，为了磨炼意志，甚至睡在钉板床上，扎得浑身是血。那时候，我们觉得锻炼毅力就得这么炼，干脆也把褥子撤了，就睡在光板炕上。一到下雨下雪天，我们就出去摸爬滚打，下雨的时候去搓雪，在井台边洗冷水澡，都是受这本书的影响。”</a:t>
            </a:r>
          </a:p>
        </p:txBody>
      </p:sp>
    </p:spTree>
    <p:extLst>
      <p:ext uri="{BB962C8B-B14F-4D97-AF65-F5344CB8AC3E}">
        <p14:creationId xmlns:p14="http://schemas.microsoft.com/office/powerpoint/2010/main" val="3846203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632C9-1B9F-4BAD-BD0E-F84F289C44B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3A2A83C-B935-4D6C-8E44-C61041B44F71}"/>
              </a:ext>
            </a:extLst>
          </p:cNvPr>
          <p:cNvSpPr>
            <a:spLocks noGrp="1"/>
          </p:cNvSpPr>
          <p:nvPr>
            <p:ph idx="1"/>
          </p:nvPr>
        </p:nvSpPr>
        <p:spPr/>
        <p:txBody>
          <a:bodyPr/>
          <a:lstStyle/>
          <a:p>
            <a:r>
              <a:rPr lang="en-US" altLang="zh-CN" dirty="0"/>
              <a:t>《</a:t>
            </a:r>
            <a:r>
              <a:rPr lang="zh-CN" altLang="en-US" dirty="0"/>
              <a:t>红与黑</a:t>
            </a:r>
            <a:r>
              <a:rPr lang="en-US" altLang="zh-CN" dirty="0"/>
              <a:t>》</a:t>
            </a:r>
          </a:p>
          <a:p>
            <a:r>
              <a:rPr lang="en-US" altLang="zh-CN" dirty="0"/>
              <a:t>《</a:t>
            </a:r>
            <a:r>
              <a:rPr lang="zh-CN" altLang="en-US" dirty="0"/>
              <a:t>战争与和平</a:t>
            </a:r>
            <a:r>
              <a:rPr lang="en-US" altLang="zh-CN" dirty="0"/>
              <a:t>》</a:t>
            </a:r>
          </a:p>
          <a:p>
            <a:r>
              <a:rPr lang="en-US" altLang="zh-CN" dirty="0"/>
              <a:t>《</a:t>
            </a:r>
            <a:r>
              <a:rPr lang="zh-CN" altLang="en-US" dirty="0"/>
              <a:t>浮士德</a:t>
            </a:r>
            <a:r>
              <a:rPr lang="en-US" altLang="zh-CN" dirty="0"/>
              <a:t>》</a:t>
            </a:r>
          </a:p>
          <a:p>
            <a:endParaRPr lang="en-US" altLang="zh-CN" dirty="0"/>
          </a:p>
          <a:p>
            <a:r>
              <a:rPr lang="en-US" altLang="zh-CN" dirty="0"/>
              <a:t>《</a:t>
            </a:r>
            <a:r>
              <a:rPr lang="zh-CN" altLang="en-US" dirty="0"/>
              <a:t>钢铁是怎样炼成的</a:t>
            </a:r>
            <a:r>
              <a:rPr lang="en-US" altLang="zh-CN" dirty="0"/>
              <a:t>》</a:t>
            </a:r>
            <a:endParaRPr lang="zh-CN" altLang="en-US" dirty="0"/>
          </a:p>
        </p:txBody>
      </p:sp>
    </p:spTree>
    <p:extLst>
      <p:ext uri="{BB962C8B-B14F-4D97-AF65-F5344CB8AC3E}">
        <p14:creationId xmlns:p14="http://schemas.microsoft.com/office/powerpoint/2010/main" val="26458247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13458-344C-4DCC-9788-2BAC74E86470}"/>
              </a:ext>
            </a:extLst>
          </p:cNvPr>
          <p:cNvSpPr>
            <a:spLocks noGrp="1"/>
          </p:cNvSpPr>
          <p:nvPr>
            <p:ph type="title"/>
          </p:nvPr>
        </p:nvSpPr>
        <p:spPr/>
        <p:txBody>
          <a:bodyPr/>
          <a:lstStyle/>
          <a:p>
            <a:r>
              <a:rPr lang="zh-CN" altLang="en-US" dirty="0"/>
              <a:t>文艺篇</a:t>
            </a:r>
            <a:r>
              <a:rPr lang="en-US" altLang="zh-CN" dirty="0"/>
              <a:t>——</a:t>
            </a:r>
            <a:r>
              <a:rPr lang="zh-CN" altLang="en-US" dirty="0"/>
              <a:t>文艺与社会</a:t>
            </a:r>
          </a:p>
        </p:txBody>
      </p:sp>
      <p:sp>
        <p:nvSpPr>
          <p:cNvPr id="3" name="内容占位符 2">
            <a:extLst>
              <a:ext uri="{FF2B5EF4-FFF2-40B4-BE49-F238E27FC236}">
                <a16:creationId xmlns:a16="http://schemas.microsoft.com/office/drawing/2014/main" id="{D4F709B8-2A02-4B7F-AE74-ED0146E5A1E9}"/>
              </a:ext>
            </a:extLst>
          </p:cNvPr>
          <p:cNvSpPr>
            <a:spLocks noGrp="1"/>
          </p:cNvSpPr>
          <p:nvPr>
            <p:ph idx="1"/>
          </p:nvPr>
        </p:nvSpPr>
        <p:spPr>
          <a:xfrm>
            <a:off x="495978" y="1593477"/>
            <a:ext cx="7604414" cy="4571827"/>
          </a:xfrm>
        </p:spPr>
        <p:txBody>
          <a:bodyPr>
            <a:normAutofit/>
          </a:bodyPr>
          <a:lstStyle/>
          <a:p>
            <a:pPr>
              <a:lnSpc>
                <a:spcPct val="150000"/>
              </a:lnSpc>
            </a:pPr>
            <a:r>
              <a:rPr lang="zh-CN" altLang="en-US" dirty="0"/>
              <a:t>作家王愿坚（</a:t>
            </a:r>
            <a:r>
              <a:rPr lang="en-US" altLang="zh-CN" dirty="0"/>
              <a:t>1929-1991</a:t>
            </a:r>
            <a:r>
              <a:rPr lang="zh-CN" altLang="en-US" dirty="0"/>
              <a:t>）的鼓励</a:t>
            </a:r>
            <a:endParaRPr lang="en-US" altLang="zh-CN" dirty="0"/>
          </a:p>
          <a:p>
            <a:pPr>
              <a:lnSpc>
                <a:spcPct val="150000"/>
              </a:lnSpc>
            </a:pPr>
            <a:r>
              <a:rPr lang="zh-CN" altLang="en-US" dirty="0"/>
              <a:t>“文艺与从政虽然‘隔行如隔山’，但是也有一些通行的规律。比如，王愿坚跟我讲柳青。他说，柳青是一个陕西作家，</a:t>
            </a:r>
            <a:r>
              <a:rPr lang="en-US" altLang="zh-CN" dirty="0"/>
              <a:t>1952</a:t>
            </a:r>
            <a:r>
              <a:rPr lang="zh-CN" altLang="en-US" dirty="0"/>
              <a:t>年曾经任陕西长安县县委副书记，后来辞去了县委副书记职务、保留常委职务，并定居在那儿的皇埔村，蹲点</a:t>
            </a:r>
            <a:r>
              <a:rPr lang="en-US" altLang="zh-CN" dirty="0"/>
              <a:t>14</a:t>
            </a:r>
            <a:r>
              <a:rPr lang="zh-CN" altLang="en-US" dirty="0"/>
              <a:t>年，他的</a:t>
            </a:r>
            <a:r>
              <a:rPr lang="en-US" altLang="zh-CN" dirty="0"/>
              <a:t>《</a:t>
            </a:r>
            <a:r>
              <a:rPr lang="zh-CN" altLang="en-US" dirty="0"/>
              <a:t>创业史</a:t>
            </a:r>
            <a:r>
              <a:rPr lang="en-US" altLang="zh-CN" dirty="0"/>
              <a:t>》</a:t>
            </a:r>
            <a:r>
              <a:rPr lang="zh-CN" altLang="en-US" dirty="0"/>
              <a:t>很多素材就是从那儿得来的。王愿坚说，我为什么要跟你说这一条呢？”</a:t>
            </a:r>
          </a:p>
        </p:txBody>
      </p:sp>
    </p:spTree>
    <p:extLst>
      <p:ext uri="{BB962C8B-B14F-4D97-AF65-F5344CB8AC3E}">
        <p14:creationId xmlns:p14="http://schemas.microsoft.com/office/powerpoint/2010/main" val="20281128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7814F-7FBC-438E-A694-F76A19DCE4B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5EFA2AC-5382-4BC4-BA5D-017B30AD773E}"/>
              </a:ext>
            </a:extLst>
          </p:cNvPr>
          <p:cNvSpPr>
            <a:spLocks noGrp="1"/>
          </p:cNvSpPr>
          <p:nvPr>
            <p:ph idx="1"/>
          </p:nvPr>
        </p:nvSpPr>
        <p:spPr/>
        <p:txBody>
          <a:bodyPr/>
          <a:lstStyle/>
          <a:p>
            <a:pPr>
              <a:lnSpc>
                <a:spcPct val="150000"/>
              </a:lnSpc>
            </a:pPr>
            <a:r>
              <a:rPr lang="zh-CN" altLang="en-US" dirty="0"/>
              <a:t>“你们这些人都是制定政策和执行政策的人，柳青可以做到中央或者陕西省的一个文件发下来，他会知道他的房东老大娘是哭还是笑。如果你们对</a:t>
            </a:r>
            <a:r>
              <a:rPr lang="zh-CN" altLang="en-US" b="1" dirty="0">
                <a:solidFill>
                  <a:srgbClr val="FFFF00"/>
                </a:solidFill>
              </a:rPr>
              <a:t>人民的心声</a:t>
            </a:r>
            <a:r>
              <a:rPr lang="zh-CN" altLang="en-US" dirty="0"/>
              <a:t>能了解到这个程度，那对施政是不是很有帮助呢？我说，你说的太好了，我一定谨记这句话。”</a:t>
            </a:r>
          </a:p>
        </p:txBody>
      </p:sp>
    </p:spTree>
    <p:extLst>
      <p:ext uri="{BB962C8B-B14F-4D97-AF65-F5344CB8AC3E}">
        <p14:creationId xmlns:p14="http://schemas.microsoft.com/office/powerpoint/2010/main" val="2669233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9E160-08E8-4ADF-9E45-D6FDB7A2981B}"/>
              </a:ext>
            </a:extLst>
          </p:cNvPr>
          <p:cNvSpPr>
            <a:spLocks noGrp="1"/>
          </p:cNvSpPr>
          <p:nvPr>
            <p:ph type="title"/>
          </p:nvPr>
        </p:nvSpPr>
        <p:spPr/>
        <p:txBody>
          <a:bodyPr/>
          <a:lstStyle/>
          <a:p>
            <a:r>
              <a:rPr lang="zh-CN" altLang="en-US" dirty="0"/>
              <a:t>建设篇</a:t>
            </a:r>
            <a:r>
              <a:rPr lang="en-US" altLang="zh-CN" dirty="0"/>
              <a:t>——</a:t>
            </a:r>
            <a:r>
              <a:rPr lang="zh-CN" altLang="en-US" dirty="0"/>
              <a:t>文化“红楼”</a:t>
            </a:r>
          </a:p>
        </p:txBody>
      </p:sp>
      <p:sp>
        <p:nvSpPr>
          <p:cNvPr id="3" name="内容占位符 2">
            <a:extLst>
              <a:ext uri="{FF2B5EF4-FFF2-40B4-BE49-F238E27FC236}">
                <a16:creationId xmlns:a16="http://schemas.microsoft.com/office/drawing/2014/main" id="{EB21566E-8197-4777-973D-9714D9CA3433}"/>
              </a:ext>
            </a:extLst>
          </p:cNvPr>
          <p:cNvSpPr>
            <a:spLocks noGrp="1"/>
          </p:cNvSpPr>
          <p:nvPr>
            <p:ph idx="1"/>
          </p:nvPr>
        </p:nvSpPr>
        <p:spPr/>
        <p:txBody>
          <a:bodyPr/>
          <a:lstStyle/>
          <a:p>
            <a:r>
              <a:rPr lang="zh-CN" altLang="en-US" dirty="0"/>
              <a:t>河北正定县 县委书记</a:t>
            </a:r>
            <a:endParaRPr lang="en-US" altLang="zh-CN" dirty="0"/>
          </a:p>
          <a:p>
            <a:r>
              <a:rPr lang="en-US" altLang="zh-CN" dirty="0"/>
              <a:t>《</a:t>
            </a:r>
            <a:r>
              <a:rPr lang="zh-CN" altLang="en-US" dirty="0"/>
              <a:t>红楼梦</a:t>
            </a:r>
            <a:r>
              <a:rPr lang="en-US" altLang="zh-CN" dirty="0"/>
              <a:t>》</a:t>
            </a:r>
            <a:r>
              <a:rPr lang="zh-CN" altLang="en-US" dirty="0"/>
              <a:t>筹拍</a:t>
            </a:r>
            <a:endParaRPr lang="en-US" altLang="zh-CN" dirty="0"/>
          </a:p>
          <a:p>
            <a:r>
              <a:rPr lang="zh-CN" altLang="en-US" dirty="0"/>
              <a:t>经济文化双兼顾：发展旅游业</a:t>
            </a:r>
          </a:p>
        </p:txBody>
      </p:sp>
    </p:spTree>
    <p:extLst>
      <p:ext uri="{BB962C8B-B14F-4D97-AF65-F5344CB8AC3E}">
        <p14:creationId xmlns:p14="http://schemas.microsoft.com/office/powerpoint/2010/main" val="96250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DB68C-A518-3D46-85B7-BC996C7288FD}"/>
              </a:ext>
            </a:extLst>
          </p:cNvPr>
          <p:cNvSpPr>
            <a:spLocks noGrp="1"/>
          </p:cNvSpPr>
          <p:nvPr>
            <p:ph type="title"/>
          </p:nvPr>
        </p:nvSpPr>
        <p:spPr/>
        <p:txBody>
          <a:bodyPr/>
          <a:lstStyle/>
          <a:p>
            <a:r>
              <a:rPr lang="en-US" altLang="zh-CN" dirty="0"/>
              <a:t>《</a:t>
            </a:r>
            <a:r>
              <a:rPr lang="zh-CN" altLang="en-US" dirty="0"/>
              <a:t>文明的冲突</a:t>
            </a:r>
            <a:r>
              <a:rPr lang="en-US" altLang="zh-CN" dirty="0"/>
              <a:t>》</a:t>
            </a:r>
            <a:br>
              <a:rPr lang="zh-CN" altLang="en-US" dirty="0"/>
            </a:br>
            <a:endParaRPr kumimoji="1" lang="zh-CN" altLang="en-US" dirty="0"/>
          </a:p>
        </p:txBody>
      </p:sp>
      <p:sp>
        <p:nvSpPr>
          <p:cNvPr id="3" name="内容占位符 2">
            <a:extLst>
              <a:ext uri="{FF2B5EF4-FFF2-40B4-BE49-F238E27FC236}">
                <a16:creationId xmlns:a16="http://schemas.microsoft.com/office/drawing/2014/main" id="{521B707B-5500-7843-9CC5-4D1A00ADF9D0}"/>
              </a:ext>
            </a:extLst>
          </p:cNvPr>
          <p:cNvSpPr>
            <a:spLocks noGrp="1"/>
          </p:cNvSpPr>
          <p:nvPr>
            <p:ph idx="1"/>
          </p:nvPr>
        </p:nvSpPr>
        <p:spPr>
          <a:xfrm>
            <a:off x="495978" y="1593477"/>
            <a:ext cx="7748430" cy="4195481"/>
          </a:xfrm>
        </p:spPr>
        <p:txBody>
          <a:bodyPr/>
          <a:lstStyle/>
          <a:p>
            <a:r>
              <a:rPr lang="zh-CN" altLang="en-US" dirty="0"/>
              <a:t>塞缪尔</a:t>
            </a:r>
            <a:r>
              <a:rPr lang="en-US" altLang="zh-CN" dirty="0"/>
              <a:t>·</a:t>
            </a:r>
            <a:r>
              <a:rPr lang="zh-CN" altLang="en-US" dirty="0"/>
              <a:t>亨廷顿，</a:t>
            </a:r>
            <a:r>
              <a:rPr lang="en-US" altLang="zh-CN" dirty="0"/>
              <a:t>1993</a:t>
            </a:r>
            <a:r>
              <a:rPr lang="zh-CN" altLang="en-US" dirty="0"/>
              <a:t>年夏发表文章，陆续成书</a:t>
            </a:r>
            <a:endParaRPr lang="en-US" altLang="zh-CN" dirty="0"/>
          </a:p>
          <a:p>
            <a:r>
              <a:rPr kumimoji="1" lang="zh-CN" altLang="en-US" dirty="0"/>
              <a:t>文化的冲突</a:t>
            </a:r>
            <a:endParaRPr kumimoji="1" lang="en-US" altLang="zh-CN" dirty="0"/>
          </a:p>
          <a:p>
            <a:r>
              <a:rPr kumimoji="1" lang="zh-CN" altLang="en-US" dirty="0"/>
              <a:t>作者核心观点：冷战后，世界格局的决定因素表现为七大或八大文明，即中华文明、日本文明、印度文明、伊斯兰文明、西方文明、东正教文明、拉美文明，还有可能存在的非洲文明。冲突的根源不再是意识形态，而是文化的差异，主宰全球的将是“文明的冲突”。</a:t>
            </a:r>
            <a:endParaRPr kumimoji="1" lang="en-US" altLang="zh-CN" dirty="0"/>
          </a:p>
          <a:p>
            <a:r>
              <a:rPr kumimoji="1" lang="zh-CN" altLang="en-US" dirty="0"/>
              <a:t>克己复礼、费孝通差序格局、祖先崇拜的华夏文明</a:t>
            </a:r>
            <a:endParaRPr kumimoji="1" lang="en-US" altLang="zh-CN" dirty="0"/>
          </a:p>
          <a:p>
            <a:pPr marL="0" indent="0">
              <a:buNone/>
            </a:pPr>
            <a:r>
              <a:rPr kumimoji="1" lang="zh-CN" altLang="en-US" dirty="0"/>
              <a:t>     </a:t>
            </a:r>
            <a:r>
              <a:rPr kumimoji="1" lang="en-US" altLang="zh-CN" dirty="0"/>
              <a:t>vs</a:t>
            </a:r>
            <a:r>
              <a:rPr kumimoji="1" lang="zh-CN" altLang="en-US" dirty="0"/>
              <a:t>个人英雄主义、爱冒险的美国精神</a:t>
            </a:r>
          </a:p>
        </p:txBody>
      </p:sp>
    </p:spTree>
    <p:extLst>
      <p:ext uri="{BB962C8B-B14F-4D97-AF65-F5344CB8AC3E}">
        <p14:creationId xmlns:p14="http://schemas.microsoft.com/office/powerpoint/2010/main" val="1832265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E55FA-7588-4EE3-AD47-213D040ACAE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E3B1F4-9186-490B-A230-A8D03678ADE1}"/>
              </a:ext>
            </a:extLst>
          </p:cNvPr>
          <p:cNvSpPr>
            <a:spLocks noGrp="1"/>
          </p:cNvSpPr>
          <p:nvPr>
            <p:ph idx="1"/>
          </p:nvPr>
        </p:nvSpPr>
        <p:spPr>
          <a:xfrm>
            <a:off x="487801" y="1196752"/>
            <a:ext cx="7892446" cy="4715843"/>
          </a:xfrm>
        </p:spPr>
        <p:txBody>
          <a:bodyPr>
            <a:normAutofit/>
          </a:bodyPr>
          <a:lstStyle/>
          <a:p>
            <a:pPr>
              <a:lnSpc>
                <a:spcPct val="150000"/>
              </a:lnSpc>
            </a:pPr>
            <a:r>
              <a:rPr lang="en-US" altLang="zh-CN" dirty="0"/>
              <a:t>1983</a:t>
            </a:r>
            <a:r>
              <a:rPr lang="zh-CN" altLang="en-US" dirty="0"/>
              <a:t>年中央电视台筹拍</a:t>
            </a:r>
            <a:r>
              <a:rPr lang="en-US" altLang="zh-CN" dirty="0"/>
              <a:t>《</a:t>
            </a:r>
            <a:r>
              <a:rPr lang="zh-CN" altLang="en-US" dirty="0"/>
              <a:t>红楼梦</a:t>
            </a:r>
            <a:r>
              <a:rPr lang="en-US" altLang="zh-CN" dirty="0"/>
              <a:t>》</a:t>
            </a:r>
            <a:r>
              <a:rPr lang="zh-CN" altLang="en-US" dirty="0"/>
              <a:t>，需要建“荣国府”，原计划用</a:t>
            </a:r>
            <a:r>
              <a:rPr lang="en-US" altLang="zh-CN" dirty="0">
                <a:solidFill>
                  <a:srgbClr val="FFFF00"/>
                </a:solidFill>
              </a:rPr>
              <a:t>57</a:t>
            </a:r>
            <a:r>
              <a:rPr lang="zh-CN" altLang="en-US" dirty="0">
                <a:solidFill>
                  <a:srgbClr val="FFFF00"/>
                </a:solidFill>
              </a:rPr>
              <a:t>万元</a:t>
            </a:r>
            <a:r>
              <a:rPr lang="zh-CN" altLang="en-US" dirty="0"/>
              <a:t>置假景，拍完了事。正定县考虑建实景，作为旅游资源。但需要增加投资</a:t>
            </a:r>
            <a:r>
              <a:rPr lang="en-US" altLang="zh-CN" dirty="0">
                <a:solidFill>
                  <a:srgbClr val="FFFF00"/>
                </a:solidFill>
              </a:rPr>
              <a:t>300</a:t>
            </a:r>
            <a:r>
              <a:rPr lang="zh-CN" altLang="en-US" dirty="0">
                <a:solidFill>
                  <a:srgbClr val="FFFF00"/>
                </a:solidFill>
              </a:rPr>
              <a:t>多万元</a:t>
            </a:r>
            <a:r>
              <a:rPr lang="zh-CN" altLang="en-US" dirty="0"/>
              <a:t>，因此出现较大意见分歧。正定县委副书记吕玉兰当时在河北农业大学学习，大力支持习近平等人意见，认为“随着</a:t>
            </a:r>
            <a:r>
              <a:rPr lang="zh-CN" altLang="en-US" dirty="0">
                <a:solidFill>
                  <a:srgbClr val="FFFF00"/>
                </a:solidFill>
              </a:rPr>
              <a:t>经济的增长和人们文化生活的需要</a:t>
            </a:r>
            <a:r>
              <a:rPr lang="zh-CN" altLang="en-US" dirty="0"/>
              <a:t>，</a:t>
            </a:r>
            <a:r>
              <a:rPr lang="zh-CN" altLang="en-US" dirty="0">
                <a:solidFill>
                  <a:srgbClr val="FFFF00"/>
                </a:solidFill>
              </a:rPr>
              <a:t>旅游业肯定会有一个大的发展</a:t>
            </a:r>
            <a:r>
              <a:rPr lang="zh-CN" altLang="en-US" dirty="0"/>
              <a:t>，这个机会不能错过”。吕玉兰回县积极说服持反对意见的同志。</a:t>
            </a:r>
          </a:p>
        </p:txBody>
      </p:sp>
    </p:spTree>
    <p:extLst>
      <p:ext uri="{BB962C8B-B14F-4D97-AF65-F5344CB8AC3E}">
        <p14:creationId xmlns:p14="http://schemas.microsoft.com/office/powerpoint/2010/main" val="72908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5C90F-79E8-45C1-B973-D12F67C070E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DAC0DE2-C837-41DE-AEAB-DE503423243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CA20926-D88F-4C65-9CE1-BECDA1762136}"/>
              </a:ext>
            </a:extLst>
          </p:cNvPr>
          <p:cNvPicPr>
            <a:picLocks noChangeAspect="1"/>
          </p:cNvPicPr>
          <p:nvPr/>
        </p:nvPicPr>
        <p:blipFill>
          <a:blip r:embed="rId2"/>
          <a:stretch>
            <a:fillRect/>
          </a:stretch>
        </p:blipFill>
        <p:spPr>
          <a:xfrm>
            <a:off x="255264" y="188640"/>
            <a:ext cx="8633472" cy="6216642"/>
          </a:xfrm>
          <a:prstGeom prst="rect">
            <a:avLst/>
          </a:prstGeom>
        </p:spPr>
      </p:pic>
      <p:pic>
        <p:nvPicPr>
          <p:cNvPr id="5" name="图片 4">
            <a:extLst>
              <a:ext uri="{FF2B5EF4-FFF2-40B4-BE49-F238E27FC236}">
                <a16:creationId xmlns:a16="http://schemas.microsoft.com/office/drawing/2014/main" id="{ACAC58C3-23DB-42FA-909F-331341774DC7}"/>
              </a:ext>
            </a:extLst>
          </p:cNvPr>
          <p:cNvPicPr>
            <a:picLocks noChangeAspect="1"/>
          </p:cNvPicPr>
          <p:nvPr/>
        </p:nvPicPr>
        <p:blipFill>
          <a:blip r:embed="rId3"/>
          <a:stretch>
            <a:fillRect/>
          </a:stretch>
        </p:blipFill>
        <p:spPr>
          <a:xfrm>
            <a:off x="1313559" y="452718"/>
            <a:ext cx="7577848" cy="5952564"/>
          </a:xfrm>
          <a:prstGeom prst="rect">
            <a:avLst/>
          </a:prstGeom>
        </p:spPr>
      </p:pic>
      <p:sp>
        <p:nvSpPr>
          <p:cNvPr id="6" name="矩形 5">
            <a:extLst>
              <a:ext uri="{FF2B5EF4-FFF2-40B4-BE49-F238E27FC236}">
                <a16:creationId xmlns:a16="http://schemas.microsoft.com/office/drawing/2014/main" id="{2D611AE7-D4C9-4A42-9F08-6E82EF67A2CB}"/>
              </a:ext>
            </a:extLst>
          </p:cNvPr>
          <p:cNvSpPr/>
          <p:nvPr/>
        </p:nvSpPr>
        <p:spPr>
          <a:xfrm>
            <a:off x="6228184" y="116632"/>
            <a:ext cx="576064" cy="65527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76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45FB3-91F7-4D49-9DEC-393F37DAB05D}"/>
              </a:ext>
            </a:extLst>
          </p:cNvPr>
          <p:cNvSpPr>
            <a:spLocks noGrp="1"/>
          </p:cNvSpPr>
          <p:nvPr>
            <p:ph type="title"/>
          </p:nvPr>
        </p:nvSpPr>
        <p:spPr>
          <a:xfrm>
            <a:off x="827584" y="76098"/>
            <a:ext cx="7792853" cy="842682"/>
          </a:xfrm>
        </p:spPr>
        <p:txBody>
          <a:bodyPr/>
          <a:lstStyle/>
          <a:p>
            <a:endParaRPr lang="zh-CN" altLang="en-US"/>
          </a:p>
        </p:txBody>
      </p:sp>
      <p:sp>
        <p:nvSpPr>
          <p:cNvPr id="3" name="内容占位符 2">
            <a:extLst>
              <a:ext uri="{FF2B5EF4-FFF2-40B4-BE49-F238E27FC236}">
                <a16:creationId xmlns:a16="http://schemas.microsoft.com/office/drawing/2014/main" id="{0A7ADD74-63BB-4343-A61D-EA667969EB40}"/>
              </a:ext>
            </a:extLst>
          </p:cNvPr>
          <p:cNvSpPr>
            <a:spLocks noGrp="1"/>
          </p:cNvSpPr>
          <p:nvPr>
            <p:ph idx="1"/>
          </p:nvPr>
        </p:nvSpPr>
        <p:spPr>
          <a:xfrm>
            <a:off x="6185" y="2493226"/>
            <a:ext cx="4283968" cy="3528392"/>
          </a:xfrm>
        </p:spPr>
        <p:txBody>
          <a:bodyPr>
            <a:normAutofit/>
          </a:bodyPr>
          <a:lstStyle/>
          <a:p>
            <a:r>
              <a:rPr lang="zh-CN" altLang="en-US" dirty="0"/>
              <a:t>讲故事者：冯其庸，正定建荣国府的理由</a:t>
            </a:r>
            <a:endParaRPr lang="en-US" altLang="zh-CN" dirty="0"/>
          </a:p>
          <a:p>
            <a:r>
              <a:rPr lang="zh-CN" altLang="en-US" dirty="0"/>
              <a:t>曹雪芹的老家是正定的。因为他的祖先是北宋的开国大将曹彬。曹彬是真定灵寿人，真定就是现在的正定。正定府当时的范围包括河北的灵寿县，就在正定的隔壁。</a:t>
            </a:r>
          </a:p>
        </p:txBody>
      </p:sp>
      <p:pic>
        <p:nvPicPr>
          <p:cNvPr id="5" name="图片 4" descr="图片包含 服装, 人员&#10;&#10;描述已自动生成">
            <a:extLst>
              <a:ext uri="{FF2B5EF4-FFF2-40B4-BE49-F238E27FC236}">
                <a16:creationId xmlns:a16="http://schemas.microsoft.com/office/drawing/2014/main" id="{7F0FCD72-88AD-4D63-9D20-D1F9A8B4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135" y="3212976"/>
            <a:ext cx="4762500" cy="3276600"/>
          </a:xfrm>
          <a:prstGeom prst="rect">
            <a:avLst/>
          </a:prstGeom>
        </p:spPr>
      </p:pic>
      <p:sp>
        <p:nvSpPr>
          <p:cNvPr id="6" name="文本框 5">
            <a:extLst>
              <a:ext uri="{FF2B5EF4-FFF2-40B4-BE49-F238E27FC236}">
                <a16:creationId xmlns:a16="http://schemas.microsoft.com/office/drawing/2014/main" id="{20DB4A54-95A4-484A-9DB8-C87976A101B3}"/>
              </a:ext>
            </a:extLst>
          </p:cNvPr>
          <p:cNvSpPr txBox="1"/>
          <p:nvPr/>
        </p:nvSpPr>
        <p:spPr>
          <a:xfrm>
            <a:off x="-9524" y="497439"/>
            <a:ext cx="7992888" cy="2103140"/>
          </a:xfrm>
          <a:prstGeom prst="rect">
            <a:avLst/>
          </a:prstGeom>
          <a:noFill/>
        </p:spPr>
        <p:txBody>
          <a:bodyPr wrap="square" rtlCol="0">
            <a:spAutoFit/>
          </a:bodyPr>
          <a:lstStyle/>
          <a:p>
            <a:pPr marL="342906" indent="-342906" defTabSz="457207">
              <a:spcBef>
                <a:spcPts val="1000"/>
              </a:spcBef>
              <a:buClr>
                <a:schemeClr val="bg2">
                  <a:lumMod val="40000"/>
                  <a:lumOff val="60000"/>
                </a:schemeClr>
              </a:buClr>
              <a:buSzPct val="80000"/>
              <a:buFont typeface="Wingdings 3" charset="2"/>
              <a:buChar char=""/>
            </a:pPr>
            <a:r>
              <a:rPr lang="zh-CN" altLang="en-US" sz="2400" dirty="0">
                <a:latin typeface="+mj-lt"/>
                <a:ea typeface="+mj-ea"/>
                <a:cs typeface="+mj-cs"/>
              </a:rPr>
              <a:t>为什么要在正定搞？找根据。</a:t>
            </a:r>
            <a:endParaRPr lang="en-US" altLang="zh-CN" sz="2400" dirty="0">
              <a:latin typeface="+mj-lt"/>
              <a:ea typeface="+mj-ea"/>
              <a:cs typeface="+mj-cs"/>
            </a:endParaRPr>
          </a:p>
          <a:p>
            <a:pPr marL="342906" indent="-342906" defTabSz="457207">
              <a:spcBef>
                <a:spcPts val="1000"/>
              </a:spcBef>
              <a:buClr>
                <a:schemeClr val="bg2">
                  <a:lumMod val="40000"/>
                  <a:lumOff val="60000"/>
                </a:schemeClr>
              </a:buClr>
              <a:buSzPct val="80000"/>
              <a:buFont typeface="Wingdings 3" charset="2"/>
              <a:buChar char=""/>
            </a:pPr>
            <a:r>
              <a:rPr lang="zh-CN" altLang="en-US" sz="2400" dirty="0">
                <a:latin typeface="+mj-lt"/>
                <a:ea typeface="+mj-ea"/>
                <a:cs typeface="+mj-cs"/>
              </a:rPr>
              <a:t>“他们没有实际的荣国府、宁国府的图，但是我找到了。”</a:t>
            </a:r>
            <a:endParaRPr lang="en-US" altLang="zh-CN" sz="2400" dirty="0">
              <a:latin typeface="+mj-lt"/>
              <a:ea typeface="+mj-ea"/>
              <a:cs typeface="+mj-cs"/>
            </a:endParaRPr>
          </a:p>
          <a:p>
            <a:pPr marL="342906" indent="-342906" defTabSz="457207">
              <a:spcBef>
                <a:spcPts val="1000"/>
              </a:spcBef>
              <a:buClr>
                <a:schemeClr val="bg2">
                  <a:lumMod val="40000"/>
                  <a:lumOff val="60000"/>
                </a:schemeClr>
              </a:buClr>
              <a:buSzPct val="80000"/>
              <a:buFont typeface="Wingdings 3" charset="2"/>
              <a:buChar char=""/>
            </a:pPr>
            <a:r>
              <a:rPr lang="zh-CN" altLang="en-US" sz="2400" dirty="0">
                <a:latin typeface="+mj-lt"/>
                <a:ea typeface="+mj-ea"/>
                <a:cs typeface="+mj-cs"/>
              </a:rPr>
              <a:t>供图人：故宫博物院，专家王璞子（正定人）</a:t>
            </a:r>
            <a:endParaRPr lang="en-US" altLang="zh-CN" sz="2400" dirty="0">
              <a:latin typeface="+mj-lt"/>
              <a:ea typeface="+mj-ea"/>
              <a:cs typeface="+mj-cs"/>
            </a:endParaRPr>
          </a:p>
          <a:p>
            <a:endParaRPr lang="zh-CN" altLang="en-US" dirty="0"/>
          </a:p>
        </p:txBody>
      </p:sp>
    </p:spTree>
    <p:extLst>
      <p:ext uri="{BB962C8B-B14F-4D97-AF65-F5344CB8AC3E}">
        <p14:creationId xmlns:p14="http://schemas.microsoft.com/office/powerpoint/2010/main" val="34097468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09FD3-433F-49B6-A324-719269D1C1B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3810789-0D40-485D-BEBC-2A7BA7CF7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708" y="452718"/>
            <a:ext cx="8174583" cy="5712586"/>
          </a:xfrm>
        </p:spPr>
      </p:pic>
    </p:spTree>
    <p:extLst>
      <p:ext uri="{BB962C8B-B14F-4D97-AF65-F5344CB8AC3E}">
        <p14:creationId xmlns:p14="http://schemas.microsoft.com/office/powerpoint/2010/main" val="331207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F2878-AEA5-4A05-9330-D124281260AB}"/>
              </a:ext>
            </a:extLst>
          </p:cNvPr>
          <p:cNvSpPr>
            <a:spLocks noGrp="1"/>
          </p:cNvSpPr>
          <p:nvPr>
            <p:ph type="title"/>
          </p:nvPr>
        </p:nvSpPr>
        <p:spPr/>
        <p:txBody>
          <a:bodyPr/>
          <a:lstStyle/>
          <a:p>
            <a:endParaRPr lang="zh-CN" altLang="en-US"/>
          </a:p>
        </p:txBody>
      </p:sp>
      <p:pic>
        <p:nvPicPr>
          <p:cNvPr id="5" name="内容占位符 4" descr="图片包含 天空, 户外, 建筑物, 树&#10;&#10;描述已自动生成">
            <a:extLst>
              <a:ext uri="{FF2B5EF4-FFF2-40B4-BE49-F238E27FC236}">
                <a16:creationId xmlns:a16="http://schemas.microsoft.com/office/drawing/2014/main" id="{CB017F67-DD47-47E1-B77F-991F0C86B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5" y="0"/>
            <a:ext cx="4762500" cy="3571875"/>
          </a:xfrm>
        </p:spPr>
      </p:pic>
      <p:pic>
        <p:nvPicPr>
          <p:cNvPr id="9" name="图片 8" descr="图片包含 地板, 室内, 餐桌, 建筑物&#10;&#10;描述已自动生成">
            <a:extLst>
              <a:ext uri="{FF2B5EF4-FFF2-40B4-BE49-F238E27FC236}">
                <a16:creationId xmlns:a16="http://schemas.microsoft.com/office/drawing/2014/main" id="{5586F8B7-717C-42A3-A1D8-040066A98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61" y="3236865"/>
            <a:ext cx="4762500" cy="3171825"/>
          </a:xfrm>
          <a:prstGeom prst="rect">
            <a:avLst/>
          </a:prstGeom>
        </p:spPr>
      </p:pic>
      <p:pic>
        <p:nvPicPr>
          <p:cNvPr id="11" name="图片 10" descr="图片包含 建筑物&#10;&#10;描述已自动生成">
            <a:extLst>
              <a:ext uri="{FF2B5EF4-FFF2-40B4-BE49-F238E27FC236}">
                <a16:creationId xmlns:a16="http://schemas.microsoft.com/office/drawing/2014/main" id="{576E387A-B1E0-4BEC-919A-9EA070911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424" y="-11153"/>
            <a:ext cx="4762500" cy="3181350"/>
          </a:xfrm>
          <a:prstGeom prst="rect">
            <a:avLst/>
          </a:prstGeom>
        </p:spPr>
      </p:pic>
      <p:pic>
        <p:nvPicPr>
          <p:cNvPr id="13" name="图片 12" descr="图片包含 树, 户外, 地面, 天空&#10;&#10;描述已自动生成">
            <a:extLst>
              <a:ext uri="{FF2B5EF4-FFF2-40B4-BE49-F238E27FC236}">
                <a16:creationId xmlns:a16="http://schemas.microsoft.com/office/drawing/2014/main" id="{388635B0-B459-41A6-8E7F-816CC8056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4762500" cy="3143250"/>
          </a:xfrm>
          <a:prstGeom prst="rect">
            <a:avLst/>
          </a:prstGeom>
        </p:spPr>
      </p:pic>
    </p:spTree>
    <p:extLst>
      <p:ext uri="{BB962C8B-B14F-4D97-AF65-F5344CB8AC3E}">
        <p14:creationId xmlns:p14="http://schemas.microsoft.com/office/powerpoint/2010/main" val="27254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70DAD-844F-4E2A-A58A-5005E071A15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0A1EE92-0F99-4AEF-B793-244DBA401E68}"/>
              </a:ext>
            </a:extLst>
          </p:cNvPr>
          <p:cNvSpPr>
            <a:spLocks noGrp="1"/>
          </p:cNvSpPr>
          <p:nvPr>
            <p:ph idx="1"/>
          </p:nvPr>
        </p:nvSpPr>
        <p:spPr>
          <a:xfrm>
            <a:off x="495978" y="548681"/>
            <a:ext cx="8163313" cy="2520279"/>
          </a:xfrm>
        </p:spPr>
        <p:txBody>
          <a:bodyPr/>
          <a:lstStyle/>
          <a:p>
            <a:r>
              <a:rPr lang="en-US" altLang="zh-CN" dirty="0"/>
              <a:t>1986</a:t>
            </a:r>
            <a:r>
              <a:rPr lang="zh-CN" altLang="en-US" dirty="0"/>
              <a:t>年</a:t>
            </a:r>
            <a:r>
              <a:rPr lang="en-US" altLang="zh-CN" dirty="0"/>
              <a:t>8</a:t>
            </a:r>
            <a:r>
              <a:rPr lang="zh-CN" altLang="en-US" dirty="0"/>
              <a:t>月，历时</a:t>
            </a:r>
            <a:r>
              <a:rPr lang="en-US" altLang="zh-CN" dirty="0"/>
              <a:t>1</a:t>
            </a:r>
            <a:r>
              <a:rPr lang="zh-CN" altLang="en-US" dirty="0"/>
              <a:t>年</a:t>
            </a:r>
            <a:r>
              <a:rPr lang="en-US" altLang="zh-CN" dirty="0"/>
              <a:t>8</a:t>
            </a:r>
            <a:r>
              <a:rPr lang="zh-CN" altLang="en-US" dirty="0"/>
              <a:t>个月，耗资</a:t>
            </a:r>
            <a:r>
              <a:rPr lang="en-US" altLang="zh-CN" dirty="0"/>
              <a:t>350</a:t>
            </a:r>
            <a:r>
              <a:rPr lang="zh-CN" altLang="en-US" dirty="0"/>
              <a:t>多万元、建筑面积</a:t>
            </a:r>
            <a:r>
              <a:rPr lang="en-US" altLang="zh-CN" dirty="0"/>
              <a:t>3.7</a:t>
            </a:r>
            <a:r>
              <a:rPr lang="zh-CN" altLang="en-US" dirty="0"/>
              <a:t>万平方米的“荣国府”竣工。</a:t>
            </a:r>
            <a:r>
              <a:rPr lang="en-US" altLang="zh-CN" dirty="0"/>
              <a:t>1987</a:t>
            </a:r>
            <a:r>
              <a:rPr lang="zh-CN" altLang="en-US" dirty="0"/>
              <a:t>年，随着电视剧</a:t>
            </a:r>
            <a:r>
              <a:rPr lang="en-US" altLang="zh-CN" dirty="0"/>
              <a:t>《</a:t>
            </a:r>
            <a:r>
              <a:rPr lang="zh-CN" altLang="en-US" dirty="0"/>
              <a:t>红楼梦</a:t>
            </a:r>
            <a:r>
              <a:rPr lang="en-US" altLang="zh-CN" dirty="0"/>
              <a:t>》</a:t>
            </a:r>
            <a:r>
              <a:rPr lang="zh-CN" altLang="en-US" dirty="0"/>
              <a:t>播出，正定知名度大大提高，当年吸引</a:t>
            </a:r>
            <a:r>
              <a:rPr lang="en-US" altLang="zh-CN" dirty="0"/>
              <a:t>130</a:t>
            </a:r>
            <a:r>
              <a:rPr lang="zh-CN" altLang="en-US" dirty="0"/>
              <a:t>万人次，门票收入</a:t>
            </a:r>
            <a:r>
              <a:rPr lang="en-US" altLang="zh-CN" dirty="0"/>
              <a:t>221</a:t>
            </a:r>
            <a:r>
              <a:rPr lang="zh-CN" altLang="en-US" dirty="0"/>
              <a:t>万元，旅游收入</a:t>
            </a:r>
            <a:r>
              <a:rPr lang="en-US" altLang="zh-CN" dirty="0"/>
              <a:t>1761</a:t>
            </a:r>
            <a:r>
              <a:rPr lang="zh-CN" altLang="en-US" dirty="0"/>
              <a:t>万元，很快收回投资。</a:t>
            </a:r>
            <a:endParaRPr lang="en-US" altLang="zh-CN" dirty="0"/>
          </a:p>
          <a:p>
            <a:r>
              <a:rPr lang="zh-CN" altLang="en-US" dirty="0"/>
              <a:t>产生了积极的文化效应。</a:t>
            </a:r>
          </a:p>
        </p:txBody>
      </p:sp>
      <p:pic>
        <p:nvPicPr>
          <p:cNvPr id="4" name="图片 3">
            <a:extLst>
              <a:ext uri="{FF2B5EF4-FFF2-40B4-BE49-F238E27FC236}">
                <a16:creationId xmlns:a16="http://schemas.microsoft.com/office/drawing/2014/main" id="{3EF90D7A-C878-4F72-93C8-7673A60CF027}"/>
              </a:ext>
            </a:extLst>
          </p:cNvPr>
          <p:cNvPicPr>
            <a:picLocks noChangeAspect="1"/>
          </p:cNvPicPr>
          <p:nvPr/>
        </p:nvPicPr>
        <p:blipFill>
          <a:blip r:embed="rId2"/>
          <a:stretch>
            <a:fillRect/>
          </a:stretch>
        </p:blipFill>
        <p:spPr>
          <a:xfrm>
            <a:off x="996759" y="2972997"/>
            <a:ext cx="6768752" cy="3672406"/>
          </a:xfrm>
          <a:prstGeom prst="rect">
            <a:avLst/>
          </a:prstGeom>
        </p:spPr>
      </p:pic>
    </p:spTree>
    <p:extLst>
      <p:ext uri="{BB962C8B-B14F-4D97-AF65-F5344CB8AC3E}">
        <p14:creationId xmlns:p14="http://schemas.microsoft.com/office/powerpoint/2010/main" val="39717572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7831AC-EFEC-2642-9CA3-E1C8F8286144}"/>
              </a:ext>
            </a:extLst>
          </p:cNvPr>
          <p:cNvSpPr>
            <a:spLocks noGrp="1"/>
          </p:cNvSpPr>
          <p:nvPr>
            <p:ph type="title"/>
          </p:nvPr>
        </p:nvSpPr>
        <p:spPr>
          <a:xfrm>
            <a:off x="724128" y="1041271"/>
            <a:ext cx="7695743" cy="2284919"/>
          </a:xfrm>
        </p:spPr>
        <p:txBody>
          <a:bodyPr vert="horz" lIns="91440" tIns="45720" rIns="91440" bIns="45720" rtlCol="0" anchor="b">
            <a:normAutofit/>
          </a:bodyPr>
          <a:lstStyle/>
          <a:p>
            <a:pPr algn="ctr" defTabSz="457200"/>
            <a:r>
              <a:rPr lang="zh-CN" altLang="en-US" sz="3600" b="0" i="0" kern="1200" dirty="0">
                <a:solidFill>
                  <a:schemeClr val="tx2"/>
                </a:solidFill>
                <a:latin typeface="+mj-lt"/>
                <a:ea typeface="+mj-ea"/>
                <a:cs typeface="+mj-cs"/>
              </a:rPr>
              <a:t>对于同学们来说，这节</a:t>
            </a:r>
            <a:r>
              <a:rPr lang="zh-CN" altLang="en-US" sz="3600" dirty="0"/>
              <a:t>课，大家除了了解中国特色</a:t>
            </a:r>
            <a:r>
              <a:rPr lang="zh-CN" altLang="en-US" sz="3600" b="0" i="0" kern="1200" dirty="0">
                <a:solidFill>
                  <a:schemeClr val="tx2"/>
                </a:solidFill>
                <a:latin typeface="+mj-lt"/>
                <a:ea typeface="+mj-ea"/>
                <a:cs typeface="+mj-cs"/>
              </a:rPr>
              <a:t>社会主义文化建设的知识之外，在以后，还要做到以下两件事情：</a:t>
            </a:r>
            <a:endParaRPr lang="en-US" altLang="zh-CN" sz="3600" b="0" i="0" kern="1200" dirty="0">
              <a:solidFill>
                <a:schemeClr val="tx2"/>
              </a:solidFill>
              <a:latin typeface="+mj-lt"/>
              <a:ea typeface="+mj-ea"/>
              <a:cs typeface="+mj-cs"/>
            </a:endParaRPr>
          </a:p>
        </p:txBody>
      </p:sp>
      <p:sp>
        <p:nvSpPr>
          <p:cNvPr id="5" name="文本占位符 4">
            <a:extLst>
              <a:ext uri="{FF2B5EF4-FFF2-40B4-BE49-F238E27FC236}">
                <a16:creationId xmlns:a16="http://schemas.microsoft.com/office/drawing/2014/main" id="{9FC99F45-4BA3-544E-91F2-FD909ED93F3A}"/>
              </a:ext>
            </a:extLst>
          </p:cNvPr>
          <p:cNvSpPr>
            <a:spLocks noGrp="1"/>
          </p:cNvSpPr>
          <p:nvPr>
            <p:ph type="body" idx="1"/>
          </p:nvPr>
        </p:nvSpPr>
        <p:spPr>
          <a:xfrm>
            <a:off x="724128" y="4777380"/>
            <a:ext cx="7695743" cy="1209763"/>
          </a:xfrm>
        </p:spPr>
        <p:txBody>
          <a:bodyPr vert="horz" lIns="91440" tIns="45720" rIns="91440" bIns="45720" rtlCol="0" anchor="t">
            <a:normAutofit/>
          </a:bodyPr>
          <a:lstStyle/>
          <a:p>
            <a:pPr algn="ctr" defTabSz="457200"/>
            <a:endParaRPr lang="en-US" altLang="zh-CN" sz="2100" b="0" i="0" kern="1200" cap="all">
              <a:solidFill>
                <a:schemeClr val="bg2"/>
              </a:solidFill>
              <a:latin typeface="+mj-lt"/>
              <a:ea typeface="+mj-ea"/>
              <a:cs typeface="+mj-cs"/>
            </a:endParaRPr>
          </a:p>
        </p:txBody>
      </p:sp>
    </p:spTree>
    <p:extLst>
      <p:ext uri="{BB962C8B-B14F-4D97-AF65-F5344CB8AC3E}">
        <p14:creationId xmlns:p14="http://schemas.microsoft.com/office/powerpoint/2010/main" val="28302777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D6595-BF5A-AB4D-968D-7D3C783A4EE5}"/>
              </a:ext>
            </a:extLst>
          </p:cNvPr>
          <p:cNvSpPr>
            <a:spLocks noGrp="1"/>
          </p:cNvSpPr>
          <p:nvPr>
            <p:ph type="title"/>
          </p:nvPr>
        </p:nvSpPr>
        <p:spPr/>
        <p:txBody>
          <a:bodyPr/>
          <a:lstStyle/>
          <a:p>
            <a:r>
              <a:rPr kumimoji="1" lang="zh-CN" altLang="en-US" dirty="0"/>
              <a:t>严于律己</a:t>
            </a:r>
          </a:p>
        </p:txBody>
      </p:sp>
      <p:sp>
        <p:nvSpPr>
          <p:cNvPr id="3" name="内容占位符 2">
            <a:extLst>
              <a:ext uri="{FF2B5EF4-FFF2-40B4-BE49-F238E27FC236}">
                <a16:creationId xmlns:a16="http://schemas.microsoft.com/office/drawing/2014/main" id="{2ADC718A-F515-1B42-B91D-9FBFFD451EBF}"/>
              </a:ext>
            </a:extLst>
          </p:cNvPr>
          <p:cNvSpPr>
            <a:spLocks noGrp="1"/>
          </p:cNvSpPr>
          <p:nvPr>
            <p:ph idx="1"/>
          </p:nvPr>
        </p:nvSpPr>
        <p:spPr>
          <a:xfrm>
            <a:off x="495978" y="1593477"/>
            <a:ext cx="7964454" cy="4643835"/>
          </a:xfrm>
        </p:spPr>
        <p:txBody>
          <a:bodyPr>
            <a:normAutofit/>
          </a:bodyPr>
          <a:lstStyle/>
          <a:p>
            <a:r>
              <a:rPr kumimoji="1" lang="zh-CN" altLang="en-US" dirty="0"/>
              <a:t>自觉</a:t>
            </a:r>
            <a:r>
              <a:rPr kumimoji="1" lang="en-US" altLang="zh-CN" dirty="0"/>
              <a:t>·</a:t>
            </a:r>
            <a:r>
              <a:rPr kumimoji="1" lang="zh-CN" altLang="en-US" dirty="0"/>
              <a:t>自查</a:t>
            </a:r>
            <a:r>
              <a:rPr kumimoji="1" lang="en-US" altLang="zh-CN" dirty="0"/>
              <a:t>·</a:t>
            </a:r>
            <a:r>
              <a:rPr kumimoji="1" lang="zh-CN" altLang="en-US" dirty="0"/>
              <a:t>自省</a:t>
            </a:r>
            <a:endParaRPr kumimoji="1" lang="en-US" altLang="zh-CN" dirty="0"/>
          </a:p>
          <a:p>
            <a:r>
              <a:rPr kumimoji="1" lang="zh-CN" altLang="en-US" dirty="0"/>
              <a:t>树立正确的意识形态和“三观”</a:t>
            </a:r>
            <a:endParaRPr kumimoji="1" lang="en-US" altLang="zh-CN" dirty="0"/>
          </a:p>
          <a:p>
            <a:r>
              <a:rPr kumimoji="1" lang="zh-CN" altLang="en-US" dirty="0"/>
              <a:t>确立社会主义核心价值观</a:t>
            </a:r>
            <a:endParaRPr kumimoji="1" lang="en-US" altLang="zh-CN" dirty="0"/>
          </a:p>
          <a:p>
            <a:r>
              <a:rPr kumimoji="1" lang="zh-CN" altLang="en-US" dirty="0"/>
              <a:t>养成良好的私德、公德和职业道德</a:t>
            </a:r>
            <a:endParaRPr kumimoji="1" lang="en-US" altLang="zh-CN" dirty="0"/>
          </a:p>
          <a:p>
            <a:r>
              <a:rPr kumimoji="1" lang="zh-CN" altLang="en-US" dirty="0"/>
              <a:t>明确远大目标和近期目标，制定计划每日执行</a:t>
            </a:r>
            <a:endParaRPr kumimoji="1" lang="en-US" altLang="zh-CN" dirty="0"/>
          </a:p>
          <a:p>
            <a:r>
              <a:rPr kumimoji="1" lang="zh-CN" altLang="en-US" dirty="0"/>
              <a:t>每天都要“科学”锻炼身体，保证睡眠和积极心态</a:t>
            </a:r>
            <a:endParaRPr kumimoji="1" lang="en-US" altLang="zh-CN" dirty="0"/>
          </a:p>
          <a:p>
            <a:r>
              <a:rPr kumimoji="1" lang="zh-CN" altLang="en-US" dirty="0"/>
              <a:t>学习、研究、工作、休息</a:t>
            </a:r>
            <a:endParaRPr kumimoji="1" lang="en-US" altLang="zh-CN" dirty="0"/>
          </a:p>
          <a:p>
            <a:r>
              <a:rPr kumimoji="1" lang="zh-CN" altLang="en-US" dirty="0"/>
              <a:t>从自身优势出发可以尝试为社会主义文化建设做贡献，相比其他赛道，文创行业的门槛其实不高</a:t>
            </a:r>
          </a:p>
        </p:txBody>
      </p:sp>
    </p:spTree>
    <p:extLst>
      <p:ext uri="{BB962C8B-B14F-4D97-AF65-F5344CB8AC3E}">
        <p14:creationId xmlns:p14="http://schemas.microsoft.com/office/powerpoint/2010/main" val="30850089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D9DF6-2B4A-3945-8DDE-38A5475A92D0}"/>
              </a:ext>
            </a:extLst>
          </p:cNvPr>
          <p:cNvSpPr>
            <a:spLocks noGrp="1"/>
          </p:cNvSpPr>
          <p:nvPr>
            <p:ph type="title"/>
          </p:nvPr>
        </p:nvSpPr>
        <p:spPr/>
        <p:txBody>
          <a:bodyPr/>
          <a:lstStyle/>
          <a:p>
            <a:r>
              <a:rPr kumimoji="1" lang="zh-CN" altLang="en-US" dirty="0"/>
              <a:t>宽以待人</a:t>
            </a:r>
          </a:p>
        </p:txBody>
      </p:sp>
      <p:sp>
        <p:nvSpPr>
          <p:cNvPr id="3" name="内容占位符 2">
            <a:extLst>
              <a:ext uri="{FF2B5EF4-FFF2-40B4-BE49-F238E27FC236}">
                <a16:creationId xmlns:a16="http://schemas.microsoft.com/office/drawing/2014/main" id="{25B15825-041F-4443-B464-0381E3421217}"/>
              </a:ext>
            </a:extLst>
          </p:cNvPr>
          <p:cNvSpPr>
            <a:spLocks noGrp="1"/>
          </p:cNvSpPr>
          <p:nvPr>
            <p:ph idx="1"/>
          </p:nvPr>
        </p:nvSpPr>
        <p:spPr>
          <a:xfrm>
            <a:off x="495978" y="1593477"/>
            <a:ext cx="7964454" cy="4195481"/>
          </a:xfrm>
        </p:spPr>
        <p:txBody>
          <a:bodyPr/>
          <a:lstStyle/>
          <a:p>
            <a:r>
              <a:rPr kumimoji="1" lang="zh-CN" altLang="en-US" dirty="0"/>
              <a:t>了解、理解、容纳别人的文化，同样也试着让其理解你的文化和风俗习惯</a:t>
            </a:r>
            <a:endParaRPr kumimoji="1" lang="en-US" altLang="zh-CN" dirty="0"/>
          </a:p>
          <a:p>
            <a:r>
              <a:rPr kumimoji="1" lang="zh-CN" altLang="en-US" dirty="0"/>
              <a:t>内正外圆</a:t>
            </a:r>
            <a:endParaRPr kumimoji="1" lang="en-US" altLang="zh-CN" dirty="0"/>
          </a:p>
          <a:p>
            <a:r>
              <a:rPr kumimoji="1" lang="zh-CN" altLang="en-US" dirty="0"/>
              <a:t>说话、做事情，换位思考，让人容易接受、亲近</a:t>
            </a:r>
            <a:endParaRPr kumimoji="1" lang="en-US" altLang="zh-CN" dirty="0"/>
          </a:p>
          <a:p>
            <a:r>
              <a:rPr kumimoji="1" lang="zh-CN" altLang="en-US" dirty="0"/>
              <a:t>情越深切，话越需斟酌</a:t>
            </a:r>
            <a:endParaRPr kumimoji="1" lang="en-US" altLang="zh-CN" dirty="0"/>
          </a:p>
          <a:p>
            <a:r>
              <a:rPr kumimoji="1" lang="zh-CN" altLang="en-US" dirty="0"/>
              <a:t>如果实在想劝说他人，语言一定要委婉、婉转、温柔</a:t>
            </a:r>
          </a:p>
        </p:txBody>
      </p:sp>
    </p:spTree>
    <p:extLst>
      <p:ext uri="{BB962C8B-B14F-4D97-AF65-F5344CB8AC3E}">
        <p14:creationId xmlns:p14="http://schemas.microsoft.com/office/powerpoint/2010/main" val="31388037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FA1AD00-A961-1043-AE4A-701EF16D0369}"/>
              </a:ext>
            </a:extLst>
          </p:cNvPr>
          <p:cNvSpPr>
            <a:spLocks noGrp="1"/>
          </p:cNvSpPr>
          <p:nvPr>
            <p:ph type="title"/>
          </p:nvPr>
        </p:nvSpPr>
        <p:spPr>
          <a:xfrm>
            <a:off x="724128" y="623571"/>
            <a:ext cx="7695743" cy="3523885"/>
          </a:xfrm>
        </p:spPr>
        <p:txBody>
          <a:bodyPr vert="horz" lIns="91440" tIns="45720" rIns="91440" bIns="45720" rtlCol="0" anchor="b">
            <a:normAutofit/>
          </a:bodyPr>
          <a:lstStyle/>
          <a:p>
            <a:pPr algn="ctr" defTabSz="457200"/>
            <a:r>
              <a:rPr lang="zh-CN" altLang="en-US" sz="7000" b="0" i="0" kern="1200" dirty="0">
                <a:solidFill>
                  <a:srgbClr val="FFFFFF"/>
                </a:solidFill>
                <a:latin typeface="+mj-lt"/>
                <a:ea typeface="+mj-ea"/>
                <a:cs typeface="+mj-cs"/>
              </a:rPr>
              <a:t>感谢大家！</a:t>
            </a:r>
            <a:br>
              <a:rPr lang="en-US" altLang="zh-CN" sz="7000" b="0" i="0" kern="1200">
                <a:solidFill>
                  <a:srgbClr val="FFFFFF"/>
                </a:solidFill>
                <a:latin typeface="+mj-lt"/>
                <a:ea typeface="+mj-ea"/>
                <a:cs typeface="+mj-cs"/>
              </a:rPr>
            </a:br>
            <a:endParaRPr lang="en-US" altLang="zh-CN" sz="7000" b="0" i="0" kern="1200" dirty="0">
              <a:solidFill>
                <a:srgbClr val="FFFFFF"/>
              </a:solidFill>
              <a:latin typeface="+mj-lt"/>
              <a:ea typeface="+mj-ea"/>
              <a:cs typeface="+mj-cs"/>
            </a:endParaRPr>
          </a:p>
        </p:txBody>
      </p:sp>
      <p:sp>
        <p:nvSpPr>
          <p:cNvPr id="5" name="文本占位符 4">
            <a:extLst>
              <a:ext uri="{FF2B5EF4-FFF2-40B4-BE49-F238E27FC236}">
                <a16:creationId xmlns:a16="http://schemas.microsoft.com/office/drawing/2014/main" id="{28315FD4-6F67-EC4D-9C6E-9E360DB865CB}"/>
              </a:ext>
            </a:extLst>
          </p:cNvPr>
          <p:cNvSpPr>
            <a:spLocks noGrp="1"/>
          </p:cNvSpPr>
          <p:nvPr>
            <p:ph type="body" idx="1"/>
          </p:nvPr>
        </p:nvSpPr>
        <p:spPr>
          <a:xfrm>
            <a:off x="724128" y="4777380"/>
            <a:ext cx="7695743" cy="1209763"/>
          </a:xfrm>
        </p:spPr>
        <p:txBody>
          <a:bodyPr vert="horz" lIns="91440" tIns="45720" rIns="91440" bIns="45720" rtlCol="0" anchor="t">
            <a:normAutofit/>
          </a:bodyPr>
          <a:lstStyle/>
          <a:p>
            <a:pPr algn="ctr" defTabSz="457200"/>
            <a:r>
              <a:rPr kumimoji="1" lang="en-US" altLang="zh-CN" sz="2100" dirty="0">
                <a:solidFill>
                  <a:schemeClr val="tx1"/>
                </a:solidFill>
              </a:rPr>
              <a:t>	</a:t>
            </a:r>
            <a:endParaRPr lang="en-US" altLang="zh-CN" sz="2100" b="0" i="0" kern="1200" cap="all" dirty="0">
              <a:solidFill>
                <a:schemeClr val="tx1"/>
              </a:solidFill>
              <a:latin typeface="+mj-lt"/>
              <a:ea typeface="+mj-ea"/>
              <a:cs typeface="+mj-cs"/>
            </a:endParaRPr>
          </a:p>
        </p:txBody>
      </p:sp>
    </p:spTree>
    <p:extLst>
      <p:ext uri="{BB962C8B-B14F-4D97-AF65-F5344CB8AC3E}">
        <p14:creationId xmlns:p14="http://schemas.microsoft.com/office/powerpoint/2010/main" val="424190768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3EF16-EFB6-0F4E-9F97-F332E8E325BA}"/>
              </a:ext>
            </a:extLst>
          </p:cNvPr>
          <p:cNvSpPr>
            <a:spLocks noGrp="1"/>
          </p:cNvSpPr>
          <p:nvPr>
            <p:ph type="title"/>
          </p:nvPr>
        </p:nvSpPr>
        <p:spPr/>
        <p:txBody>
          <a:bodyPr/>
          <a:lstStyle/>
          <a:p>
            <a:r>
              <a:rPr kumimoji="1" lang="zh-CN" altLang="en-US" dirty="0"/>
              <a:t>二、我国社会主义文化理论与制度</a:t>
            </a:r>
          </a:p>
        </p:txBody>
      </p:sp>
      <p:sp>
        <p:nvSpPr>
          <p:cNvPr id="3" name="内容占位符 2">
            <a:extLst>
              <a:ext uri="{FF2B5EF4-FFF2-40B4-BE49-F238E27FC236}">
                <a16:creationId xmlns:a16="http://schemas.microsoft.com/office/drawing/2014/main" id="{42DBACFB-30B8-7645-B64C-1E99FF0D5C5A}"/>
              </a:ext>
            </a:extLst>
          </p:cNvPr>
          <p:cNvSpPr>
            <a:spLocks noGrp="1"/>
          </p:cNvSpPr>
          <p:nvPr>
            <p:ph idx="1"/>
          </p:nvPr>
        </p:nvSpPr>
        <p:spPr>
          <a:xfrm>
            <a:off x="495978" y="2348880"/>
            <a:ext cx="7055379" cy="3440078"/>
          </a:xfrm>
        </p:spPr>
        <p:txBody>
          <a:bodyPr/>
          <a:lstStyle/>
          <a:p>
            <a:r>
              <a:rPr kumimoji="1" lang="zh-CN" altLang="en-US" dirty="0"/>
              <a:t>中国特色社会主义文化构成</a:t>
            </a:r>
            <a:endParaRPr kumimoji="1" lang="en-US" altLang="zh-CN" dirty="0"/>
          </a:p>
          <a:p>
            <a:r>
              <a:rPr kumimoji="1" lang="zh-CN" altLang="en-US" dirty="0"/>
              <a:t>中国特色社会主义文化理论</a:t>
            </a:r>
            <a:endParaRPr kumimoji="1" lang="en-US" altLang="zh-CN" dirty="0"/>
          </a:p>
          <a:p>
            <a:r>
              <a:rPr kumimoji="1" lang="zh-CN" altLang="en-US" dirty="0"/>
              <a:t>中国特色社会主义文化制度</a:t>
            </a:r>
          </a:p>
        </p:txBody>
      </p:sp>
    </p:spTree>
    <p:extLst>
      <p:ext uri="{BB962C8B-B14F-4D97-AF65-F5344CB8AC3E}">
        <p14:creationId xmlns:p14="http://schemas.microsoft.com/office/powerpoint/2010/main" val="1481760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FBB3D-1402-3740-B50C-4EEC33328CA8}"/>
              </a:ext>
            </a:extLst>
          </p:cNvPr>
          <p:cNvSpPr>
            <a:spLocks noGrp="1"/>
          </p:cNvSpPr>
          <p:nvPr>
            <p:ph type="title"/>
          </p:nvPr>
        </p:nvSpPr>
        <p:spPr>
          <a:xfrm>
            <a:off x="179512" y="452718"/>
            <a:ext cx="7848872" cy="842682"/>
          </a:xfrm>
        </p:spPr>
        <p:txBody>
          <a:bodyPr/>
          <a:lstStyle/>
          <a:p>
            <a:r>
              <a:rPr kumimoji="1" lang="en-US" altLang="zh-CN" dirty="0"/>
              <a:t>1.</a:t>
            </a:r>
            <a:r>
              <a:rPr kumimoji="1" lang="zh-CN" altLang="en-US" dirty="0"/>
              <a:t>我国社会主义文化的构成与面向</a:t>
            </a:r>
          </a:p>
        </p:txBody>
      </p:sp>
      <p:sp>
        <p:nvSpPr>
          <p:cNvPr id="3" name="内容占位符 2">
            <a:extLst>
              <a:ext uri="{FF2B5EF4-FFF2-40B4-BE49-F238E27FC236}">
                <a16:creationId xmlns:a16="http://schemas.microsoft.com/office/drawing/2014/main" id="{29D1C57E-04BD-C741-8270-C1964BC81B73}"/>
              </a:ext>
            </a:extLst>
          </p:cNvPr>
          <p:cNvSpPr>
            <a:spLocks noGrp="1"/>
          </p:cNvSpPr>
          <p:nvPr>
            <p:ph idx="1"/>
          </p:nvPr>
        </p:nvSpPr>
        <p:spPr>
          <a:xfrm>
            <a:off x="495978" y="1593477"/>
            <a:ext cx="8180478" cy="4811805"/>
          </a:xfrm>
        </p:spPr>
        <p:txBody>
          <a:bodyPr>
            <a:normAutofit/>
          </a:bodyPr>
          <a:lstStyle/>
          <a:p>
            <a:r>
              <a:rPr kumimoji="1" lang="zh-CN" altLang="en-US" dirty="0"/>
              <a:t>中国特色社会主义文化，源自于中华民族五千多年文明历史所孕育的</a:t>
            </a:r>
            <a:r>
              <a:rPr kumimoji="1" lang="zh-CN" altLang="en-US" dirty="0">
                <a:solidFill>
                  <a:srgbClr val="FF0000"/>
                </a:solidFill>
              </a:rPr>
              <a:t>中华优秀传统文化</a:t>
            </a:r>
            <a:r>
              <a:rPr kumimoji="1" lang="zh-CN" altLang="en-US" dirty="0"/>
              <a:t>，熔铸于党领导人民在革命、建设、改革中创造的</a:t>
            </a:r>
            <a:r>
              <a:rPr kumimoji="1" lang="zh-CN" altLang="en-US" dirty="0">
                <a:solidFill>
                  <a:srgbClr val="FF0000"/>
                </a:solidFill>
              </a:rPr>
              <a:t>革命文化和社会主义先进文化</a:t>
            </a:r>
            <a:r>
              <a:rPr kumimoji="1" lang="zh-CN" altLang="en-US" dirty="0"/>
              <a:t>，植根于</a:t>
            </a:r>
            <a:r>
              <a:rPr kumimoji="1" lang="zh-CN" altLang="en-US" dirty="0">
                <a:solidFill>
                  <a:srgbClr val="FF0000"/>
                </a:solidFill>
              </a:rPr>
              <a:t>中国特色社会主义伟大实践</a:t>
            </a:r>
            <a:r>
              <a:rPr kumimoji="1" lang="zh-CN" altLang="en-US" dirty="0"/>
              <a:t>。发展中国特色社会主义文化，就是以马克思主义为指导，坚守中华文化立场，立足当代中国现实，结合当今时代条件，发展</a:t>
            </a:r>
            <a:r>
              <a:rPr kumimoji="1" lang="zh-CN" altLang="en-US" dirty="0">
                <a:solidFill>
                  <a:srgbClr val="FF0000"/>
                </a:solidFill>
              </a:rPr>
              <a:t>面向现代化、面向世界、面向未来的</a:t>
            </a:r>
            <a:r>
              <a:rPr kumimoji="1" lang="zh-CN" altLang="en-US" dirty="0"/>
              <a:t>，民族的科学的大众的社会主义文化，推动社会主义精神文明和物质文明协调发展。要坚持为人民服务、为社会主义服务，坚持百花齐放、百家争鸣，坚持创造性转化、创新性发展，不断铸就中华文化新辉煌。</a:t>
            </a:r>
            <a:endParaRPr kumimoji="1" lang="en-US" altLang="zh-CN" dirty="0"/>
          </a:p>
          <a:p>
            <a:pPr marL="0" indent="0" algn="r">
              <a:buNone/>
            </a:pPr>
            <a:r>
              <a:rPr kumimoji="1" lang="en-US" altLang="zh-CN" dirty="0"/>
              <a:t>——</a:t>
            </a:r>
            <a:r>
              <a:rPr kumimoji="1" lang="zh-CN" altLang="en-US" dirty="0"/>
              <a:t>十九大报告</a:t>
            </a:r>
          </a:p>
        </p:txBody>
      </p:sp>
    </p:spTree>
    <p:extLst>
      <p:ext uri="{BB962C8B-B14F-4D97-AF65-F5344CB8AC3E}">
        <p14:creationId xmlns:p14="http://schemas.microsoft.com/office/powerpoint/2010/main" val="1163620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50633-F707-6147-A578-974BA70EC5F6}"/>
              </a:ext>
            </a:extLst>
          </p:cNvPr>
          <p:cNvSpPr>
            <a:spLocks noGrp="1"/>
          </p:cNvSpPr>
          <p:nvPr>
            <p:ph type="title"/>
          </p:nvPr>
        </p:nvSpPr>
        <p:spPr/>
        <p:txBody>
          <a:bodyPr/>
          <a:lstStyle/>
          <a:p>
            <a:r>
              <a:rPr kumimoji="1" lang="zh-CN" altLang="en-US" dirty="0"/>
              <a:t>革命文化和社会主义先进文化</a:t>
            </a:r>
          </a:p>
        </p:txBody>
      </p:sp>
      <p:sp>
        <p:nvSpPr>
          <p:cNvPr id="3" name="内容占位符 2">
            <a:extLst>
              <a:ext uri="{FF2B5EF4-FFF2-40B4-BE49-F238E27FC236}">
                <a16:creationId xmlns:a16="http://schemas.microsoft.com/office/drawing/2014/main" id="{2B12F251-C35D-424A-A671-F829906B13DD}"/>
              </a:ext>
            </a:extLst>
          </p:cNvPr>
          <p:cNvSpPr>
            <a:spLocks noGrp="1"/>
          </p:cNvSpPr>
          <p:nvPr>
            <p:ph idx="1"/>
          </p:nvPr>
        </p:nvSpPr>
        <p:spPr>
          <a:xfrm>
            <a:off x="495978" y="1593477"/>
            <a:ext cx="7676422" cy="4195481"/>
          </a:xfrm>
        </p:spPr>
        <p:txBody>
          <a:bodyPr/>
          <a:lstStyle/>
          <a:p>
            <a:r>
              <a:rPr kumimoji="1" lang="zh-CN" altLang="en-US" dirty="0"/>
              <a:t>革命年代、红色文化</a:t>
            </a:r>
            <a:endParaRPr kumimoji="1" lang="en-US" altLang="zh-CN" dirty="0"/>
          </a:p>
          <a:p>
            <a:pPr marL="0" indent="0">
              <a:buNone/>
            </a:pPr>
            <a:r>
              <a:rPr kumimoji="1" lang="zh-CN" altLang="en-US" dirty="0"/>
              <a:t>不怕牺牲、艰苦奋斗、永怀希望、救亡图存、勇敢向前、斗争智慧，红船精神、五四精神、井冈山精神、长征精神、延安精神、西柏坡精神，</a:t>
            </a:r>
            <a:r>
              <a:rPr kumimoji="1" lang="en-US" altLang="zh-CN" dirty="0"/>
              <a:t>《</a:t>
            </a:r>
            <a:r>
              <a:rPr kumimoji="1" lang="zh-CN" altLang="en-US" dirty="0"/>
              <a:t>红星照我去战斗</a:t>
            </a:r>
            <a:r>
              <a:rPr kumimoji="1" lang="en-US" altLang="zh-CN" dirty="0"/>
              <a:t>》《</a:t>
            </a:r>
            <a:r>
              <a:rPr kumimoji="1" lang="zh-CN" altLang="en-US" dirty="0"/>
              <a:t>红岩</a:t>
            </a:r>
            <a:r>
              <a:rPr kumimoji="1" lang="en-US" altLang="zh-CN" dirty="0"/>
              <a:t>》《</a:t>
            </a:r>
            <a:r>
              <a:rPr kumimoji="1" lang="zh-CN" altLang="en-US" dirty="0"/>
              <a:t>红色娘子军</a:t>
            </a:r>
            <a:r>
              <a:rPr kumimoji="1" lang="en-US" altLang="zh-CN" dirty="0"/>
              <a:t>》</a:t>
            </a:r>
          </a:p>
          <a:p>
            <a:r>
              <a:rPr kumimoji="1" lang="zh-CN" altLang="en-US" dirty="0"/>
              <a:t>社会主义先进文化</a:t>
            </a:r>
            <a:endParaRPr kumimoji="1" lang="en-US" altLang="zh-CN" dirty="0"/>
          </a:p>
          <a:p>
            <a:pPr marL="0" indent="0">
              <a:buNone/>
            </a:pPr>
            <a:r>
              <a:rPr kumimoji="1" lang="zh-CN" altLang="en-US" dirty="0"/>
              <a:t>雷锋精神、铁人精神、焦裕禄精神、海尔精神、</a:t>
            </a:r>
            <a:endParaRPr kumimoji="1" lang="en-US" altLang="zh-CN" dirty="0"/>
          </a:p>
          <a:p>
            <a:pPr marL="0" indent="0">
              <a:buNone/>
            </a:pPr>
            <a:r>
              <a:rPr kumimoji="1" lang="zh-CN" altLang="en-US" dirty="0"/>
              <a:t>“两弹一星”科学家、袁隆平、屠呦呦等</a:t>
            </a:r>
          </a:p>
        </p:txBody>
      </p:sp>
    </p:spTree>
    <p:extLst>
      <p:ext uri="{BB962C8B-B14F-4D97-AF65-F5344CB8AC3E}">
        <p14:creationId xmlns:p14="http://schemas.microsoft.com/office/powerpoint/2010/main" val="3344559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753EE-38F7-454C-BA80-CB153E0E506F}"/>
              </a:ext>
            </a:extLst>
          </p:cNvPr>
          <p:cNvSpPr>
            <a:spLocks noGrp="1"/>
          </p:cNvSpPr>
          <p:nvPr>
            <p:ph type="title"/>
          </p:nvPr>
        </p:nvSpPr>
        <p:spPr/>
        <p:txBody>
          <a:bodyPr/>
          <a:lstStyle/>
          <a:p>
            <a:r>
              <a:rPr kumimoji="1" lang="zh-CN" altLang="en-US" dirty="0"/>
              <a:t>三个面向</a:t>
            </a:r>
          </a:p>
        </p:txBody>
      </p:sp>
      <p:sp>
        <p:nvSpPr>
          <p:cNvPr id="3" name="内容占位符 2">
            <a:extLst>
              <a:ext uri="{FF2B5EF4-FFF2-40B4-BE49-F238E27FC236}">
                <a16:creationId xmlns:a16="http://schemas.microsoft.com/office/drawing/2014/main" id="{1E19F985-4F03-594D-8EF1-33A2A939EA01}"/>
              </a:ext>
            </a:extLst>
          </p:cNvPr>
          <p:cNvSpPr>
            <a:spLocks noGrp="1"/>
          </p:cNvSpPr>
          <p:nvPr>
            <p:ph idx="1"/>
          </p:nvPr>
        </p:nvSpPr>
        <p:spPr>
          <a:xfrm>
            <a:off x="495978" y="1593477"/>
            <a:ext cx="8108470" cy="4195481"/>
          </a:xfrm>
        </p:spPr>
        <p:txBody>
          <a:bodyPr/>
          <a:lstStyle/>
          <a:p>
            <a:r>
              <a:rPr kumimoji="1" lang="zh-CN" altLang="en-US" dirty="0"/>
              <a:t>面向现代化</a:t>
            </a:r>
            <a:endParaRPr kumimoji="1" lang="en-US" altLang="zh-CN" dirty="0"/>
          </a:p>
          <a:p>
            <a:pPr marL="0" indent="0">
              <a:buNone/>
            </a:pPr>
            <a:r>
              <a:rPr kumimoji="1" lang="zh-CN" altLang="en-US" dirty="0"/>
              <a:t>高度工业化、信息化、集成化下的文化，如更加理性</a:t>
            </a:r>
            <a:endParaRPr kumimoji="1" lang="en-US" altLang="zh-CN" dirty="0"/>
          </a:p>
          <a:p>
            <a:r>
              <a:rPr kumimoji="1" lang="zh-CN" altLang="en-US" dirty="0"/>
              <a:t>面向世界</a:t>
            </a:r>
            <a:endParaRPr kumimoji="1" lang="en-US" altLang="zh-CN" dirty="0"/>
          </a:p>
          <a:p>
            <a:pPr marL="0" indent="0">
              <a:buNone/>
            </a:pPr>
            <a:r>
              <a:rPr kumimoji="1" lang="zh-CN" altLang="en-US" dirty="0"/>
              <a:t>了解、熟悉、吸收、借鉴世界优秀文化，如对人体美的欣赏</a:t>
            </a:r>
            <a:endParaRPr kumimoji="1" lang="en-US" altLang="zh-CN" dirty="0"/>
          </a:p>
          <a:p>
            <a:r>
              <a:rPr kumimoji="1" lang="zh-CN" altLang="en-US" dirty="0"/>
              <a:t>面向未来的</a:t>
            </a:r>
            <a:endParaRPr kumimoji="1" lang="en-US" altLang="zh-CN" dirty="0"/>
          </a:p>
          <a:p>
            <a:pPr marL="0" indent="0">
              <a:buNone/>
            </a:pPr>
            <a:r>
              <a:rPr kumimoji="1" lang="zh-CN" altLang="en-US" dirty="0"/>
              <a:t>对未来的思考和创造赋予了我们非凡的生命意义，如未来科技改变生活产生新的文化。</a:t>
            </a:r>
          </a:p>
        </p:txBody>
      </p:sp>
    </p:spTree>
    <p:extLst>
      <p:ext uri="{BB962C8B-B14F-4D97-AF65-F5344CB8AC3E}">
        <p14:creationId xmlns:p14="http://schemas.microsoft.com/office/powerpoint/2010/main" val="27362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AB164-21BF-4B76-BA94-4AE987FF6F5C}"/>
              </a:ext>
            </a:extLst>
          </p:cNvPr>
          <p:cNvSpPr>
            <a:spLocks noGrp="1"/>
          </p:cNvSpPr>
          <p:nvPr>
            <p:ph type="title"/>
          </p:nvPr>
        </p:nvSpPr>
        <p:spPr/>
        <p:txBody>
          <a:bodyPr/>
          <a:lstStyle/>
          <a:p>
            <a:r>
              <a:rPr lang="en-US" altLang="zh-CN" dirty="0"/>
              <a:t>2.</a:t>
            </a:r>
            <a:r>
              <a:rPr lang="zh-CN" altLang="en-US" dirty="0"/>
              <a:t>中国特色社会主义文化理论</a:t>
            </a:r>
          </a:p>
        </p:txBody>
      </p:sp>
      <p:graphicFrame>
        <p:nvGraphicFramePr>
          <p:cNvPr id="4" name="内容占位符 3">
            <a:extLst>
              <a:ext uri="{FF2B5EF4-FFF2-40B4-BE49-F238E27FC236}">
                <a16:creationId xmlns:a16="http://schemas.microsoft.com/office/drawing/2014/main" id="{EAA59215-F5E4-4E38-A21C-BC530EC92DA2}"/>
              </a:ext>
            </a:extLst>
          </p:cNvPr>
          <p:cNvGraphicFramePr>
            <a:graphicFrameLocks noGrp="1"/>
          </p:cNvGraphicFramePr>
          <p:nvPr>
            <p:ph idx="1"/>
          </p:nvPr>
        </p:nvGraphicFramePr>
        <p:xfrm>
          <a:off x="827088" y="1340768"/>
          <a:ext cx="7489328" cy="4907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8309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6FBE3-1941-EE4F-B853-7B18BF04C98F}"/>
              </a:ext>
            </a:extLst>
          </p:cNvPr>
          <p:cNvSpPr>
            <a:spLocks noGrp="1"/>
          </p:cNvSpPr>
          <p:nvPr>
            <p:ph type="title"/>
          </p:nvPr>
        </p:nvSpPr>
        <p:spPr/>
        <p:txBody>
          <a:bodyPr/>
          <a:lstStyle/>
          <a:p>
            <a:r>
              <a:rPr lang="en-US" altLang="zh-CN" dirty="0"/>
              <a:t>2.2.1</a:t>
            </a:r>
            <a:r>
              <a:rPr lang="zh-CN" altLang="en-US" dirty="0"/>
              <a:t>文化自信理论</a:t>
            </a:r>
            <a:br>
              <a:rPr lang="zh-CN" altLang="en-US" dirty="0"/>
            </a:br>
            <a:endParaRPr kumimoji="1" lang="zh-CN" altLang="en-US" dirty="0"/>
          </a:p>
        </p:txBody>
      </p:sp>
      <p:sp>
        <p:nvSpPr>
          <p:cNvPr id="3" name="内容占位符 2">
            <a:extLst>
              <a:ext uri="{FF2B5EF4-FFF2-40B4-BE49-F238E27FC236}">
                <a16:creationId xmlns:a16="http://schemas.microsoft.com/office/drawing/2014/main" id="{D865FB9C-13B4-5C4C-9FA2-B6E34F2C42E6}"/>
              </a:ext>
            </a:extLst>
          </p:cNvPr>
          <p:cNvSpPr>
            <a:spLocks noGrp="1"/>
          </p:cNvSpPr>
          <p:nvPr>
            <p:ph idx="1"/>
          </p:nvPr>
        </p:nvSpPr>
        <p:spPr/>
        <p:txBody>
          <a:bodyPr/>
          <a:lstStyle/>
          <a:p>
            <a:r>
              <a:rPr kumimoji="1" lang="zh-CN" altLang="en-US" dirty="0"/>
              <a:t>坚定中国特色社会主义道路自信、理论自信、制度自信，最根本的是坚定中国特色社会主义文化自信。</a:t>
            </a:r>
            <a:endParaRPr kumimoji="1" lang="en-US" altLang="zh-CN" dirty="0"/>
          </a:p>
          <a:p>
            <a:r>
              <a:rPr kumimoji="1" lang="zh-CN" altLang="en-US" dirty="0"/>
              <a:t>纪录片：</a:t>
            </a:r>
            <a:r>
              <a:rPr kumimoji="1" lang="en-US" altLang="zh-CN" dirty="0"/>
              <a:t>《</a:t>
            </a:r>
            <a:r>
              <a:rPr kumimoji="1" lang="zh-CN" altLang="en-US" dirty="0"/>
              <a:t>厉害了我的国</a:t>
            </a:r>
            <a:r>
              <a:rPr kumimoji="1" lang="en-US" altLang="zh-CN" dirty="0"/>
              <a:t>》《</a:t>
            </a:r>
            <a:r>
              <a:rPr kumimoji="1" lang="zh-CN" altLang="en-US" dirty="0"/>
              <a:t>大国重器</a:t>
            </a:r>
            <a:r>
              <a:rPr kumimoji="1" lang="en-US" altLang="zh-CN" dirty="0"/>
              <a:t>》《</a:t>
            </a:r>
            <a:r>
              <a:rPr kumimoji="1" lang="zh-CN" altLang="en-US" dirty="0"/>
              <a:t>创新中国</a:t>
            </a:r>
            <a:r>
              <a:rPr kumimoji="1" lang="en-US" altLang="zh-CN" dirty="0"/>
              <a:t>》《</a:t>
            </a:r>
            <a:r>
              <a:rPr kumimoji="1" lang="zh-CN" altLang="en-US" dirty="0"/>
              <a:t>在一起</a:t>
            </a:r>
            <a:r>
              <a:rPr kumimoji="1" lang="en-US" altLang="zh-CN" dirty="0"/>
              <a:t>》</a:t>
            </a:r>
          </a:p>
          <a:p>
            <a:r>
              <a:rPr kumimoji="1" lang="zh-CN" altLang="en-US" dirty="0"/>
              <a:t>科技日报：外国垄断的</a:t>
            </a:r>
            <a:r>
              <a:rPr kumimoji="1" lang="en-US" altLang="zh-CN" dirty="0"/>
              <a:t>35</a:t>
            </a:r>
            <a:r>
              <a:rPr kumimoji="1" lang="zh-CN" altLang="en-US" dirty="0"/>
              <a:t>项卡脖子技术</a:t>
            </a:r>
          </a:p>
        </p:txBody>
      </p:sp>
    </p:spTree>
    <p:extLst>
      <p:ext uri="{BB962C8B-B14F-4D97-AF65-F5344CB8AC3E}">
        <p14:creationId xmlns:p14="http://schemas.microsoft.com/office/powerpoint/2010/main" val="61682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80C15-BC8B-4ECE-8C6F-01A454BDD85F}"/>
              </a:ext>
            </a:extLst>
          </p:cNvPr>
          <p:cNvSpPr>
            <a:spLocks noGrp="1"/>
          </p:cNvSpPr>
          <p:nvPr>
            <p:ph type="title"/>
          </p:nvPr>
        </p:nvSpPr>
        <p:spPr/>
        <p:txBody>
          <a:bodyPr/>
          <a:lstStyle/>
          <a:p>
            <a:r>
              <a:rPr lang="zh-CN" altLang="en-US" dirty="0"/>
              <a:t>文化自信</a:t>
            </a:r>
            <a:br>
              <a:rPr lang="en-US" altLang="zh-CN" dirty="0"/>
            </a:br>
            <a:r>
              <a:rPr lang="en-US" altLang="zh-CN" dirty="0"/>
              <a:t>        ——</a:t>
            </a:r>
            <a:r>
              <a:rPr lang="zh-CN" altLang="en-US" dirty="0"/>
              <a:t>大国担当</a:t>
            </a:r>
          </a:p>
        </p:txBody>
      </p:sp>
      <p:sp>
        <p:nvSpPr>
          <p:cNvPr id="3" name="内容占位符 2">
            <a:extLst>
              <a:ext uri="{FF2B5EF4-FFF2-40B4-BE49-F238E27FC236}">
                <a16:creationId xmlns:a16="http://schemas.microsoft.com/office/drawing/2014/main" id="{C36EFDEE-7171-48D7-96E6-3A3E2A832A96}"/>
              </a:ext>
            </a:extLst>
          </p:cNvPr>
          <p:cNvSpPr>
            <a:spLocks noGrp="1"/>
          </p:cNvSpPr>
          <p:nvPr>
            <p:ph idx="1"/>
          </p:nvPr>
        </p:nvSpPr>
        <p:spPr>
          <a:xfrm>
            <a:off x="782472" y="1916832"/>
            <a:ext cx="6711654" cy="4195481"/>
          </a:xfrm>
        </p:spPr>
        <p:txBody>
          <a:bodyPr/>
          <a:lstStyle/>
          <a:p>
            <a:r>
              <a:rPr lang="zh-CN" altLang="en-US" dirty="0"/>
              <a:t>中国的经济实力、科技实力、军事实力和由此构成的综合国力已经居于世界前列。中华民族比任何时候都更接近也更有能力和信心实现伟大复兴的中国梦。</a:t>
            </a:r>
            <a:endParaRPr lang="en-US" altLang="zh-CN" dirty="0"/>
          </a:p>
          <a:p>
            <a:r>
              <a:rPr lang="zh-CN" altLang="en-US" dirty="0"/>
              <a:t>这是一个需要用宏阔的国际视野审视当代中国文化发展的时代，中国也有资格和实力以全球视野谋划当代中国文化建设与发展。</a:t>
            </a:r>
            <a:endParaRPr lang="en-US" altLang="zh-CN" dirty="0"/>
          </a:p>
        </p:txBody>
      </p:sp>
      <p:sp>
        <p:nvSpPr>
          <p:cNvPr id="4" name="内容占位符 2">
            <a:extLst>
              <a:ext uri="{FF2B5EF4-FFF2-40B4-BE49-F238E27FC236}">
                <a16:creationId xmlns:a16="http://schemas.microsoft.com/office/drawing/2014/main" id="{7E508456-2CAE-405A-B110-BE36F57FDFA3}"/>
              </a:ext>
            </a:extLst>
          </p:cNvPr>
          <p:cNvSpPr txBox="1">
            <a:spLocks/>
          </p:cNvSpPr>
          <p:nvPr/>
        </p:nvSpPr>
        <p:spPr>
          <a:xfrm>
            <a:off x="755576" y="4163000"/>
            <a:ext cx="8048160" cy="279356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a:t>要坚定中国特色社会主义道路自信、理论自信、制度自信，说到底是要坚定文化自信。</a:t>
            </a:r>
            <a:endParaRPr lang="en-US" altLang="zh-CN"/>
          </a:p>
          <a:p>
            <a:r>
              <a:rPr lang="zh-CN" altLang="en-US"/>
              <a:t>文化自信是更基础、更广泛、更深厚的自信，是更基本、更深沉、更持久的力量</a:t>
            </a:r>
            <a:r>
              <a:rPr lang="en-US" altLang="zh-CN"/>
              <a:t>; </a:t>
            </a:r>
            <a:r>
              <a:rPr lang="zh-CN" altLang="en-US"/>
              <a:t>坚定文化自信事关国运兴衰</a:t>
            </a:r>
            <a:r>
              <a:rPr lang="en-US" altLang="zh-CN"/>
              <a:t>; </a:t>
            </a:r>
            <a:r>
              <a:rPr lang="zh-CN" altLang="en-US"/>
              <a:t>历史和现实都表明，一个抛弃了或者背叛了自己历史文化的民族，不仅不可能发展起来，而且很可能上演一场历史悲剧。</a:t>
            </a:r>
            <a:endParaRPr lang="en-US" altLang="zh-CN"/>
          </a:p>
          <a:p>
            <a:r>
              <a:rPr lang="zh-CN" altLang="en-US"/>
              <a:t>香港占中事件、</a:t>
            </a:r>
            <a:r>
              <a:rPr lang="en-US" altLang="zh-CN"/>
              <a:t>8</a:t>
            </a:r>
            <a:r>
              <a:rPr lang="zh-CN" altLang="en-US"/>
              <a:t>月暴乱</a:t>
            </a:r>
            <a:endParaRPr lang="zh-CN" altLang="en-US" dirty="0"/>
          </a:p>
        </p:txBody>
      </p:sp>
    </p:spTree>
    <p:extLst>
      <p:ext uri="{BB962C8B-B14F-4D97-AF65-F5344CB8AC3E}">
        <p14:creationId xmlns:p14="http://schemas.microsoft.com/office/powerpoint/2010/main" val="3712232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20553-6118-409C-AF87-F87FB4A92D60}"/>
              </a:ext>
            </a:extLst>
          </p:cNvPr>
          <p:cNvSpPr>
            <a:spLocks noGrp="1"/>
          </p:cNvSpPr>
          <p:nvPr>
            <p:ph type="title"/>
          </p:nvPr>
        </p:nvSpPr>
        <p:spPr>
          <a:xfrm>
            <a:off x="484582" y="452718"/>
            <a:ext cx="7327778" cy="1104074"/>
          </a:xfrm>
        </p:spPr>
        <p:txBody>
          <a:bodyPr>
            <a:normAutofit/>
          </a:bodyPr>
          <a:lstStyle/>
          <a:p>
            <a:r>
              <a:rPr lang="zh-CN" altLang="en-US" dirty="0"/>
              <a:t>主要内容</a:t>
            </a:r>
          </a:p>
        </p:txBody>
      </p:sp>
      <p:graphicFrame>
        <p:nvGraphicFramePr>
          <p:cNvPr id="5" name="内容占位符 4">
            <a:extLst>
              <a:ext uri="{FF2B5EF4-FFF2-40B4-BE49-F238E27FC236}">
                <a16:creationId xmlns:a16="http://schemas.microsoft.com/office/drawing/2014/main" id="{03BCE732-1836-44CB-A7AF-C73D930D58B7}"/>
              </a:ext>
            </a:extLst>
          </p:cNvPr>
          <p:cNvGraphicFramePr>
            <a:graphicFrameLocks noGrp="1"/>
          </p:cNvGraphicFramePr>
          <p:nvPr>
            <p:ph idx="1"/>
            <p:extLst>
              <p:ext uri="{D42A27DB-BD31-4B8C-83A1-F6EECF244321}">
                <p14:modId xmlns:p14="http://schemas.microsoft.com/office/powerpoint/2010/main" val="110501756"/>
              </p:ext>
            </p:extLst>
          </p:nvPr>
        </p:nvGraphicFramePr>
        <p:xfrm>
          <a:off x="484583" y="2140085"/>
          <a:ext cx="7053264"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788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7F7CC0-7EA6-4FDB-8828-B3D8C1921B8E}"/>
              </a:ext>
            </a:extLst>
          </p:cNvPr>
          <p:cNvSpPr>
            <a:spLocks noGrp="1"/>
          </p:cNvSpPr>
          <p:nvPr>
            <p:ph idx="1"/>
          </p:nvPr>
        </p:nvSpPr>
        <p:spPr>
          <a:xfrm>
            <a:off x="495978" y="1593477"/>
            <a:ext cx="7964454" cy="4499819"/>
          </a:xfrm>
        </p:spPr>
        <p:txBody>
          <a:bodyPr>
            <a:normAutofit/>
          </a:bodyPr>
          <a:lstStyle/>
          <a:p>
            <a:r>
              <a:rPr lang="zh-CN" altLang="en-US" dirty="0"/>
              <a:t>这种港式恐怖感的来源正是</a:t>
            </a:r>
            <a:r>
              <a:rPr lang="en-US" altLang="zh-CN" dirty="0"/>
              <a:t>150</a:t>
            </a:r>
            <a:r>
              <a:rPr lang="zh-CN" altLang="en-US" dirty="0"/>
              <a:t>余年的“殖民史观”对回归</a:t>
            </a:r>
            <a:r>
              <a:rPr lang="en-US" altLang="zh-CN" dirty="0"/>
              <a:t>20</a:t>
            </a:r>
            <a:r>
              <a:rPr lang="zh-CN" altLang="en-US" dirty="0"/>
              <a:t>余年之“爱国爱港史观”的绝对优势。</a:t>
            </a:r>
          </a:p>
          <a:p>
            <a:endParaRPr lang="zh-CN" altLang="en-US" dirty="0"/>
          </a:p>
          <a:p>
            <a:r>
              <a:rPr lang="zh-CN" altLang="en-US" dirty="0"/>
              <a:t>作为香港人，对内地的记忆和理解受到殖民史、内地革命运动史、全球化民主史、香港本土主义等多重因素的长期影响和塑造，对国家的不信任已深埋于历史深处及意识形态之中。</a:t>
            </a:r>
          </a:p>
          <a:p>
            <a:endParaRPr lang="zh-CN" altLang="en-US" dirty="0"/>
          </a:p>
          <a:p>
            <a:r>
              <a:rPr lang="zh-CN" altLang="en-US" dirty="0"/>
              <a:t>“一国两制”：香港的“去殖民化” 、主权秩序的宪制设计、回归后的“人心不归”、香港精英层与西方势力的紧密利益与价值联盟关系。</a:t>
            </a:r>
          </a:p>
          <a:p>
            <a:endParaRPr lang="zh-CN" altLang="en-US" dirty="0"/>
          </a:p>
        </p:txBody>
      </p:sp>
    </p:spTree>
    <p:extLst>
      <p:ext uri="{BB962C8B-B14F-4D97-AF65-F5344CB8AC3E}">
        <p14:creationId xmlns:p14="http://schemas.microsoft.com/office/powerpoint/2010/main" val="3585749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327DE-2465-9745-B561-49FF603FEA1C}"/>
              </a:ext>
            </a:extLst>
          </p:cNvPr>
          <p:cNvSpPr>
            <a:spLocks noGrp="1"/>
          </p:cNvSpPr>
          <p:nvPr>
            <p:ph type="title"/>
          </p:nvPr>
        </p:nvSpPr>
        <p:spPr/>
        <p:txBody>
          <a:bodyPr/>
          <a:lstStyle/>
          <a:p>
            <a:r>
              <a:rPr kumimoji="1" lang="en-US" altLang="zh-CN" dirty="0"/>
              <a:t>2.2.2</a:t>
            </a:r>
            <a:r>
              <a:rPr kumimoji="1" lang="zh-CN" altLang="en-US" dirty="0"/>
              <a:t>发展文化理论</a:t>
            </a:r>
          </a:p>
        </p:txBody>
      </p:sp>
      <p:sp>
        <p:nvSpPr>
          <p:cNvPr id="3" name="内容占位符 2">
            <a:extLst>
              <a:ext uri="{FF2B5EF4-FFF2-40B4-BE49-F238E27FC236}">
                <a16:creationId xmlns:a16="http://schemas.microsoft.com/office/drawing/2014/main" id="{49AA4954-0604-D94D-B319-DECABCC4E670}"/>
              </a:ext>
            </a:extLst>
          </p:cNvPr>
          <p:cNvSpPr>
            <a:spLocks noGrp="1"/>
          </p:cNvSpPr>
          <p:nvPr>
            <p:ph idx="1"/>
          </p:nvPr>
        </p:nvSpPr>
        <p:spPr/>
        <p:txBody>
          <a:bodyPr/>
          <a:lstStyle/>
          <a:p>
            <a:r>
              <a:rPr kumimoji="1" lang="zh-CN" altLang="en-US" dirty="0"/>
              <a:t>将马克思主义具体贯穿到对中华优秀传统文化的传承弘扬中，</a:t>
            </a:r>
            <a:endParaRPr kumimoji="1" lang="en-US" altLang="zh-CN" dirty="0"/>
          </a:p>
          <a:p>
            <a:r>
              <a:rPr kumimoji="1" lang="zh-CN" altLang="en-US" dirty="0"/>
              <a:t>贯穿到对革命文化和社会主义先进文化的继承发展中，</a:t>
            </a:r>
            <a:endParaRPr kumimoji="1" lang="en-US" altLang="zh-CN" dirty="0"/>
          </a:p>
          <a:p>
            <a:r>
              <a:rPr kumimoji="1" lang="zh-CN" altLang="en-US"/>
              <a:t>贯穿到对</a:t>
            </a:r>
            <a:r>
              <a:rPr kumimoji="1" lang="zh-CN" altLang="en-US" dirty="0"/>
              <a:t>世界优秀文化成果的借鉴吸收中，</a:t>
            </a:r>
            <a:endParaRPr kumimoji="1" lang="en-US" altLang="zh-CN" dirty="0"/>
          </a:p>
          <a:p>
            <a:r>
              <a:rPr kumimoji="1" lang="zh-CN" altLang="en-US" dirty="0"/>
              <a:t>更好的发展面向伟大实践、面向现代化、面向世界、面向未来的，</a:t>
            </a:r>
            <a:endParaRPr kumimoji="1" lang="en-US" altLang="zh-CN" dirty="0"/>
          </a:p>
          <a:p>
            <a:r>
              <a:rPr kumimoji="1" lang="zh-CN" altLang="en-US" dirty="0"/>
              <a:t>民族的、科学的、大众的的社会主义文化。</a:t>
            </a:r>
          </a:p>
        </p:txBody>
      </p:sp>
    </p:spTree>
    <p:extLst>
      <p:ext uri="{BB962C8B-B14F-4D97-AF65-F5344CB8AC3E}">
        <p14:creationId xmlns:p14="http://schemas.microsoft.com/office/powerpoint/2010/main" val="2584071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064D7-A03A-134B-9B74-632C437D6921}"/>
              </a:ext>
            </a:extLst>
          </p:cNvPr>
          <p:cNvSpPr>
            <a:spLocks noGrp="1"/>
          </p:cNvSpPr>
          <p:nvPr>
            <p:ph type="title"/>
          </p:nvPr>
        </p:nvSpPr>
        <p:spPr/>
        <p:txBody>
          <a:bodyPr/>
          <a:lstStyle/>
          <a:p>
            <a:r>
              <a:rPr kumimoji="1" lang="en-US" altLang="zh-CN" dirty="0"/>
              <a:t>2.2.6</a:t>
            </a:r>
            <a:r>
              <a:rPr kumimoji="1" lang="zh-CN" altLang="en-US" dirty="0"/>
              <a:t>优秀传统文化转化发展理论</a:t>
            </a:r>
          </a:p>
        </p:txBody>
      </p:sp>
      <p:sp>
        <p:nvSpPr>
          <p:cNvPr id="3" name="内容占位符 2">
            <a:extLst>
              <a:ext uri="{FF2B5EF4-FFF2-40B4-BE49-F238E27FC236}">
                <a16:creationId xmlns:a16="http://schemas.microsoft.com/office/drawing/2014/main" id="{044647AD-1507-7B41-B93F-04B7F9A0AAAC}"/>
              </a:ext>
            </a:extLst>
          </p:cNvPr>
          <p:cNvSpPr>
            <a:spLocks noGrp="1"/>
          </p:cNvSpPr>
          <p:nvPr>
            <p:ph idx="1"/>
          </p:nvPr>
        </p:nvSpPr>
        <p:spPr/>
        <p:txBody>
          <a:bodyPr/>
          <a:lstStyle/>
          <a:p>
            <a:r>
              <a:rPr kumimoji="1" lang="zh-CN" altLang="en-US" dirty="0"/>
              <a:t>创新创造是一切事物的生命所在。</a:t>
            </a:r>
            <a:endParaRPr kumimoji="1" lang="en-US" altLang="zh-CN" dirty="0"/>
          </a:p>
          <a:p>
            <a:r>
              <a:rPr kumimoji="1" lang="zh-CN" altLang="en-US" dirty="0"/>
              <a:t>要结合时代条件，礼敬的创新发展优秀传统文化。</a:t>
            </a:r>
          </a:p>
        </p:txBody>
      </p:sp>
    </p:spTree>
    <p:extLst>
      <p:ext uri="{BB962C8B-B14F-4D97-AF65-F5344CB8AC3E}">
        <p14:creationId xmlns:p14="http://schemas.microsoft.com/office/powerpoint/2010/main" val="331566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E7542-3478-0049-A136-CB76F1F06298}"/>
              </a:ext>
            </a:extLst>
          </p:cNvPr>
          <p:cNvSpPr>
            <a:spLocks noGrp="1"/>
          </p:cNvSpPr>
          <p:nvPr>
            <p:ph type="title"/>
          </p:nvPr>
        </p:nvSpPr>
        <p:spPr/>
        <p:txBody>
          <a:bodyPr/>
          <a:lstStyle/>
          <a:p>
            <a:r>
              <a:rPr kumimoji="1" lang="en-US" altLang="zh-CN" dirty="0"/>
              <a:t>2.2.7</a:t>
            </a:r>
            <a:r>
              <a:rPr kumimoji="1" lang="zh-CN" altLang="en-US" dirty="0"/>
              <a:t>提升国家文化软实力理论</a:t>
            </a:r>
          </a:p>
        </p:txBody>
      </p:sp>
      <p:sp>
        <p:nvSpPr>
          <p:cNvPr id="3" name="内容占位符 2">
            <a:extLst>
              <a:ext uri="{FF2B5EF4-FFF2-40B4-BE49-F238E27FC236}">
                <a16:creationId xmlns:a16="http://schemas.microsoft.com/office/drawing/2014/main" id="{7687CBFA-E091-4947-A318-8369531B3B21}"/>
              </a:ext>
            </a:extLst>
          </p:cNvPr>
          <p:cNvSpPr>
            <a:spLocks noGrp="1"/>
          </p:cNvSpPr>
          <p:nvPr>
            <p:ph idx="1"/>
          </p:nvPr>
        </p:nvSpPr>
        <p:spPr/>
        <p:txBody>
          <a:bodyPr/>
          <a:lstStyle/>
          <a:p>
            <a:r>
              <a:rPr kumimoji="1" lang="zh-CN" altLang="en-US" dirty="0"/>
              <a:t>文化软实力渗透到各个方面</a:t>
            </a:r>
            <a:endParaRPr kumimoji="1" lang="en-US" altLang="zh-CN" dirty="0"/>
          </a:p>
          <a:p>
            <a:r>
              <a:rPr kumimoji="1" lang="zh-CN" altLang="en-US" dirty="0"/>
              <a:t>夯实国家文化软实力，构建对外话语体系，讲好中国故事</a:t>
            </a:r>
          </a:p>
        </p:txBody>
      </p:sp>
    </p:spTree>
    <p:extLst>
      <p:ext uri="{BB962C8B-B14F-4D97-AF65-F5344CB8AC3E}">
        <p14:creationId xmlns:p14="http://schemas.microsoft.com/office/powerpoint/2010/main" val="4076213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2B88D-F156-3C44-BBE3-CEF313C07E60}"/>
              </a:ext>
            </a:extLst>
          </p:cNvPr>
          <p:cNvSpPr>
            <a:spLocks noGrp="1"/>
          </p:cNvSpPr>
          <p:nvPr>
            <p:ph type="title"/>
          </p:nvPr>
        </p:nvSpPr>
        <p:spPr/>
        <p:txBody>
          <a:bodyPr/>
          <a:lstStyle/>
          <a:p>
            <a:r>
              <a:rPr kumimoji="1" lang="en-US" altLang="zh-CN" dirty="0"/>
              <a:t>3.</a:t>
            </a:r>
            <a:r>
              <a:rPr kumimoji="1" lang="zh-CN" altLang="en-US" dirty="0"/>
              <a:t>中国特色社会主义文化制度</a:t>
            </a:r>
          </a:p>
        </p:txBody>
      </p:sp>
      <p:sp>
        <p:nvSpPr>
          <p:cNvPr id="3" name="内容占位符 2">
            <a:extLst>
              <a:ext uri="{FF2B5EF4-FFF2-40B4-BE49-F238E27FC236}">
                <a16:creationId xmlns:a16="http://schemas.microsoft.com/office/drawing/2014/main" id="{F54BF730-2584-D343-AFCA-8D2ACCEB3E87}"/>
              </a:ext>
            </a:extLst>
          </p:cNvPr>
          <p:cNvSpPr>
            <a:spLocks noGrp="1"/>
          </p:cNvSpPr>
          <p:nvPr>
            <p:ph idx="1"/>
          </p:nvPr>
        </p:nvSpPr>
        <p:spPr/>
        <p:txBody>
          <a:bodyPr/>
          <a:lstStyle/>
          <a:p>
            <a:r>
              <a:rPr kumimoji="1" lang="zh-CN" altLang="en-US" dirty="0"/>
              <a:t>制度：一定历史条件下形成的政治、经济、文化等方面的体系；要求共同遵守的办事规程或行动准则。</a:t>
            </a:r>
            <a:endParaRPr kumimoji="1" lang="en-US" altLang="zh-CN" dirty="0"/>
          </a:p>
          <a:p>
            <a:r>
              <a:rPr kumimoji="1" lang="zh-CN" altLang="en-US" dirty="0"/>
              <a:t>文化制度与经济制度、政治制度等衔接</a:t>
            </a:r>
            <a:endParaRPr kumimoji="1" lang="en-US" altLang="zh-CN" dirty="0"/>
          </a:p>
          <a:p>
            <a:r>
              <a:rPr kumimoji="1" lang="zh-CN" altLang="en-US" dirty="0"/>
              <a:t>包括：事业领导、单位管理、投入机制、队伍管理、作品评价、网络管理等方面，不断改革完善</a:t>
            </a:r>
            <a:endParaRPr kumimoji="1" lang="en-US" altLang="zh-CN" dirty="0"/>
          </a:p>
          <a:p>
            <a:r>
              <a:rPr kumimoji="1" lang="zh-CN" altLang="en-US" dirty="0"/>
              <a:t>一方面，是抓牢意识形态；另一方面，尊重社会主义市场经济规律</a:t>
            </a:r>
          </a:p>
        </p:txBody>
      </p:sp>
    </p:spTree>
    <p:extLst>
      <p:ext uri="{BB962C8B-B14F-4D97-AF65-F5344CB8AC3E}">
        <p14:creationId xmlns:p14="http://schemas.microsoft.com/office/powerpoint/2010/main" val="2774840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D4124-3C8F-4342-AB9E-5A9C3312C32C}"/>
              </a:ext>
            </a:extLst>
          </p:cNvPr>
          <p:cNvSpPr>
            <a:spLocks noGrp="1"/>
          </p:cNvSpPr>
          <p:nvPr>
            <p:ph type="title"/>
          </p:nvPr>
        </p:nvSpPr>
        <p:spPr/>
        <p:txBody>
          <a:bodyPr/>
          <a:lstStyle/>
          <a:p>
            <a:r>
              <a:rPr kumimoji="1" lang="zh-CN" altLang="en-US" dirty="0"/>
              <a:t>三、巩固和发展社会主义意识形态</a:t>
            </a:r>
          </a:p>
        </p:txBody>
      </p:sp>
      <p:sp>
        <p:nvSpPr>
          <p:cNvPr id="3" name="内容占位符 2">
            <a:extLst>
              <a:ext uri="{FF2B5EF4-FFF2-40B4-BE49-F238E27FC236}">
                <a16:creationId xmlns:a16="http://schemas.microsoft.com/office/drawing/2014/main" id="{9F0A6D68-4B77-4C49-870C-3B6AF1E4FB89}"/>
              </a:ext>
            </a:extLst>
          </p:cNvPr>
          <p:cNvSpPr>
            <a:spLocks noGrp="1"/>
          </p:cNvSpPr>
          <p:nvPr>
            <p:ph idx="1"/>
          </p:nvPr>
        </p:nvSpPr>
        <p:spPr>
          <a:xfrm>
            <a:off x="495978" y="1988840"/>
            <a:ext cx="7055379" cy="3800118"/>
          </a:xfrm>
        </p:spPr>
        <p:txBody>
          <a:bodyPr/>
          <a:lstStyle/>
          <a:p>
            <a:r>
              <a:rPr kumimoji="1" lang="zh-CN" altLang="en-US" dirty="0"/>
              <a:t>推进马克思主义中国化、时代化、大众化</a:t>
            </a:r>
            <a:endParaRPr kumimoji="1" lang="en-US" altLang="zh-CN" dirty="0"/>
          </a:p>
          <a:p>
            <a:r>
              <a:rPr kumimoji="1" lang="zh-CN" altLang="en-US" dirty="0"/>
              <a:t>加快构建中国特色哲学社会科学</a:t>
            </a:r>
            <a:endParaRPr kumimoji="1" lang="en-US" altLang="zh-CN" dirty="0"/>
          </a:p>
          <a:p>
            <a:r>
              <a:rPr kumimoji="1" lang="zh-CN" altLang="en-US" dirty="0"/>
              <a:t>加强意识形态阵地建设</a:t>
            </a:r>
          </a:p>
        </p:txBody>
      </p:sp>
    </p:spTree>
    <p:extLst>
      <p:ext uri="{BB962C8B-B14F-4D97-AF65-F5344CB8AC3E}">
        <p14:creationId xmlns:p14="http://schemas.microsoft.com/office/powerpoint/2010/main" val="4112666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D566D-17C0-C44C-8E5E-207C94F21C4E}"/>
              </a:ext>
            </a:extLst>
          </p:cNvPr>
          <p:cNvSpPr>
            <a:spLocks noGrp="1"/>
          </p:cNvSpPr>
          <p:nvPr>
            <p:ph type="title"/>
          </p:nvPr>
        </p:nvSpPr>
        <p:spPr/>
        <p:txBody>
          <a:bodyPr/>
          <a:lstStyle/>
          <a:p>
            <a:r>
              <a:rPr kumimoji="1" lang="zh-CN" altLang="en-US" dirty="0"/>
              <a:t>什么是意识形态</a:t>
            </a:r>
          </a:p>
        </p:txBody>
      </p:sp>
      <p:sp>
        <p:nvSpPr>
          <p:cNvPr id="3" name="内容占位符 2">
            <a:extLst>
              <a:ext uri="{FF2B5EF4-FFF2-40B4-BE49-F238E27FC236}">
                <a16:creationId xmlns:a16="http://schemas.microsoft.com/office/drawing/2014/main" id="{F2D0AD52-00AF-2548-8DFE-99D1569E958B}"/>
              </a:ext>
            </a:extLst>
          </p:cNvPr>
          <p:cNvSpPr>
            <a:spLocks noGrp="1"/>
          </p:cNvSpPr>
          <p:nvPr>
            <p:ph idx="1"/>
          </p:nvPr>
        </p:nvSpPr>
        <p:spPr>
          <a:xfrm>
            <a:off x="495978" y="1593477"/>
            <a:ext cx="8108470" cy="4195481"/>
          </a:xfrm>
        </p:spPr>
        <p:txBody>
          <a:bodyPr/>
          <a:lstStyle/>
          <a:p>
            <a:r>
              <a:rPr kumimoji="1" lang="en-US" altLang="zh-CN" dirty="0"/>
              <a:t>Ideology</a:t>
            </a:r>
            <a:r>
              <a:rPr kumimoji="1" lang="zh-CN" altLang="en-US" dirty="0"/>
              <a:t>构词法：</a:t>
            </a:r>
            <a:r>
              <a:rPr kumimoji="1" lang="en-US" altLang="zh-CN" dirty="0" err="1"/>
              <a:t>ideo</a:t>
            </a:r>
            <a:r>
              <a:rPr kumimoji="1" lang="en-US" altLang="zh-CN" dirty="0"/>
              <a:t>+</a:t>
            </a:r>
            <a:r>
              <a:rPr kumimoji="1" lang="zh-CN" altLang="en-US" dirty="0"/>
              <a:t>后缀</a:t>
            </a:r>
            <a:r>
              <a:rPr kumimoji="1" lang="en-US" altLang="zh-CN" dirty="0"/>
              <a:t>logy</a:t>
            </a:r>
            <a:r>
              <a:rPr kumimoji="1" lang="zh-CN" altLang="en-US" dirty="0"/>
              <a:t>（理论、研究）</a:t>
            </a:r>
            <a:endParaRPr kumimoji="1" lang="en-US" altLang="zh-CN" dirty="0"/>
          </a:p>
          <a:p>
            <a:r>
              <a:rPr kumimoji="1" lang="en-US" altLang="zh-CN" dirty="0" err="1"/>
              <a:t>Ideo</a:t>
            </a:r>
            <a:r>
              <a:rPr kumimoji="1" lang="zh-CN" altLang="en-US" dirty="0"/>
              <a:t>：意义、观念</a:t>
            </a:r>
            <a:endParaRPr kumimoji="1" lang="en-US" altLang="zh-CN" dirty="0"/>
          </a:p>
          <a:p>
            <a:r>
              <a:rPr kumimoji="1" lang="en-US" altLang="zh-CN" dirty="0"/>
              <a:t>Ideal</a:t>
            </a:r>
            <a:r>
              <a:rPr kumimoji="1" lang="zh-CN" altLang="en-US" dirty="0"/>
              <a:t>：理想的；</a:t>
            </a:r>
            <a:r>
              <a:rPr kumimoji="1" lang="en-US" altLang="zh-CN" dirty="0"/>
              <a:t>idol</a:t>
            </a:r>
            <a:r>
              <a:rPr kumimoji="1" lang="zh-CN" altLang="en-US" dirty="0"/>
              <a:t>：偶像</a:t>
            </a:r>
            <a:endParaRPr kumimoji="1" lang="en-US" altLang="zh-CN" dirty="0"/>
          </a:p>
          <a:p>
            <a:r>
              <a:rPr kumimoji="1" lang="zh-CN" altLang="en-US" dirty="0"/>
              <a:t>意识形态：一定的经济社会存在基础上，人对于世界和社会的意义、应然状态等方面的系统看法和见解，是构成思想的上层建筑部分，哲学、政治、艺术、宗教、道德等是其下位的具体表现。</a:t>
            </a:r>
          </a:p>
        </p:txBody>
      </p:sp>
    </p:spTree>
    <p:extLst>
      <p:ext uri="{BB962C8B-B14F-4D97-AF65-F5344CB8AC3E}">
        <p14:creationId xmlns:p14="http://schemas.microsoft.com/office/powerpoint/2010/main" val="3514296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36214-7FD1-CE4D-94F2-5B42EE0DDCD6}"/>
              </a:ext>
            </a:extLst>
          </p:cNvPr>
          <p:cNvSpPr>
            <a:spLocks noGrp="1"/>
          </p:cNvSpPr>
          <p:nvPr>
            <p:ph type="title"/>
          </p:nvPr>
        </p:nvSpPr>
        <p:spPr>
          <a:xfrm>
            <a:off x="484710" y="452718"/>
            <a:ext cx="7831706" cy="842682"/>
          </a:xfrm>
        </p:spPr>
        <p:txBody>
          <a:bodyPr/>
          <a:lstStyle/>
          <a:p>
            <a:r>
              <a:rPr kumimoji="1" lang="en-US" altLang="zh-CN" dirty="0"/>
              <a:t>1.</a:t>
            </a:r>
            <a:r>
              <a:rPr kumimoji="1" lang="zh-CN" altLang="en-US" dirty="0"/>
              <a:t>马克思主义中国化时代化大众化</a:t>
            </a:r>
          </a:p>
        </p:txBody>
      </p:sp>
      <p:sp>
        <p:nvSpPr>
          <p:cNvPr id="3" name="内容占位符 2">
            <a:extLst>
              <a:ext uri="{FF2B5EF4-FFF2-40B4-BE49-F238E27FC236}">
                <a16:creationId xmlns:a16="http://schemas.microsoft.com/office/drawing/2014/main" id="{5001963E-9AEC-BA4F-95FC-9F8CD32671F8}"/>
              </a:ext>
            </a:extLst>
          </p:cNvPr>
          <p:cNvSpPr>
            <a:spLocks noGrp="1"/>
          </p:cNvSpPr>
          <p:nvPr>
            <p:ph idx="1"/>
          </p:nvPr>
        </p:nvSpPr>
        <p:spPr>
          <a:xfrm>
            <a:off x="495978" y="1593477"/>
            <a:ext cx="7316382" cy="4195481"/>
          </a:xfrm>
        </p:spPr>
        <p:txBody>
          <a:bodyPr/>
          <a:lstStyle/>
          <a:p>
            <a:r>
              <a:rPr kumimoji="1" lang="zh-CN" altLang="en-US" dirty="0"/>
              <a:t>马克思主义：</a:t>
            </a:r>
            <a:endParaRPr kumimoji="1" lang="en-US" altLang="zh-CN" dirty="0"/>
          </a:p>
          <a:p>
            <a:r>
              <a:rPr kumimoji="1" lang="zh-CN" altLang="en-US" dirty="0"/>
              <a:t>是马克思主义理论体系的简称，由马克思主义哲学、马克思主义政治经济学和科学社会主义三大部分组成，并在实践中不断地丰富、发展和完善的科学体系。</a:t>
            </a:r>
            <a:endParaRPr kumimoji="1" lang="en-US" altLang="zh-CN" dirty="0"/>
          </a:p>
        </p:txBody>
      </p:sp>
    </p:spTree>
    <p:extLst>
      <p:ext uri="{BB962C8B-B14F-4D97-AF65-F5344CB8AC3E}">
        <p14:creationId xmlns:p14="http://schemas.microsoft.com/office/powerpoint/2010/main" val="1076781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DE780C-2083-C94A-B253-74677EF88FAD}"/>
              </a:ext>
            </a:extLst>
          </p:cNvPr>
          <p:cNvSpPr>
            <a:spLocks noGrp="1"/>
          </p:cNvSpPr>
          <p:nvPr>
            <p:ph type="title"/>
          </p:nvPr>
        </p:nvSpPr>
        <p:spPr/>
        <p:txBody>
          <a:bodyPr/>
          <a:lstStyle/>
          <a:p>
            <a:r>
              <a:rPr kumimoji="1" lang="zh-CN" altLang="en-US" dirty="0"/>
              <a:t>马克思主义中国化</a:t>
            </a:r>
            <a:br>
              <a:rPr kumimoji="1" lang="zh-CN" altLang="en-US" dirty="0"/>
            </a:br>
            <a:endParaRPr kumimoji="1" lang="zh-CN" altLang="en-US" dirty="0"/>
          </a:p>
        </p:txBody>
      </p:sp>
      <p:sp>
        <p:nvSpPr>
          <p:cNvPr id="3" name="内容占位符 2">
            <a:extLst>
              <a:ext uri="{FF2B5EF4-FFF2-40B4-BE49-F238E27FC236}">
                <a16:creationId xmlns:a16="http://schemas.microsoft.com/office/drawing/2014/main" id="{6A7FD8EB-1D34-0C49-ADBB-C52F66BDF009}"/>
              </a:ext>
            </a:extLst>
          </p:cNvPr>
          <p:cNvSpPr>
            <a:spLocks noGrp="1"/>
          </p:cNvSpPr>
          <p:nvPr>
            <p:ph idx="1"/>
          </p:nvPr>
        </p:nvSpPr>
        <p:spPr>
          <a:xfrm>
            <a:off x="495978" y="1593477"/>
            <a:ext cx="8180478" cy="4811805"/>
          </a:xfrm>
        </p:spPr>
        <p:txBody>
          <a:bodyPr>
            <a:normAutofit/>
          </a:bodyPr>
          <a:lstStyle/>
          <a:p>
            <a:r>
              <a:rPr kumimoji="1" lang="zh-CN" altLang="en-US" dirty="0"/>
              <a:t>将马克思主义基本原理同中国具体实际相结合，不断形成具有中国特色的马克思主义理论成果的过程。</a:t>
            </a:r>
            <a:endParaRPr kumimoji="1" lang="en-US" altLang="zh-CN" dirty="0"/>
          </a:p>
          <a:p>
            <a:r>
              <a:rPr kumimoji="1" lang="zh-CN" altLang="en-US" dirty="0"/>
              <a:t>一是马克思主义在指导中国革命、建设和改革的实践中实现具体化。</a:t>
            </a:r>
            <a:endParaRPr kumimoji="1" lang="en-US" altLang="zh-CN" dirty="0"/>
          </a:p>
          <a:p>
            <a:r>
              <a:rPr kumimoji="1" lang="zh-CN" altLang="en-US" dirty="0"/>
              <a:t>二是把中国革命、建设和改革的实践经验和历史经验上升为马克思理论。</a:t>
            </a:r>
            <a:endParaRPr kumimoji="1" lang="en-US" altLang="zh-CN" dirty="0"/>
          </a:p>
          <a:p>
            <a:r>
              <a:rPr kumimoji="1" lang="zh-CN" altLang="en-US" dirty="0"/>
              <a:t>三是把马克思主义植根于中国的优秀文化之中。</a:t>
            </a:r>
            <a:endParaRPr kumimoji="1" lang="en-US" altLang="zh-CN" dirty="0"/>
          </a:p>
          <a:p>
            <a:r>
              <a:rPr kumimoji="1" lang="zh-CN" altLang="en-US" dirty="0"/>
              <a:t>比如：马克思主义倡导城市工人暴动，毛泽东指出农村包围城市。再比如：马克思主义指出在资本主义充分发展情况下进入社会主义，我国长期处于社会主义初级阶段。</a:t>
            </a:r>
          </a:p>
        </p:txBody>
      </p:sp>
    </p:spTree>
    <p:extLst>
      <p:ext uri="{BB962C8B-B14F-4D97-AF65-F5344CB8AC3E}">
        <p14:creationId xmlns:p14="http://schemas.microsoft.com/office/powerpoint/2010/main" val="1512659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1B9A-D81E-6145-A66A-DB0C4D6F4AC0}"/>
              </a:ext>
            </a:extLst>
          </p:cNvPr>
          <p:cNvSpPr>
            <a:spLocks noGrp="1"/>
          </p:cNvSpPr>
          <p:nvPr>
            <p:ph type="title"/>
          </p:nvPr>
        </p:nvSpPr>
        <p:spPr/>
        <p:txBody>
          <a:bodyPr/>
          <a:lstStyle/>
          <a:p>
            <a:r>
              <a:rPr kumimoji="1" lang="zh-CN" altLang="en-US" dirty="0"/>
              <a:t>时代化大众化</a:t>
            </a:r>
          </a:p>
        </p:txBody>
      </p:sp>
      <p:sp>
        <p:nvSpPr>
          <p:cNvPr id="3" name="内容占位符 2">
            <a:extLst>
              <a:ext uri="{FF2B5EF4-FFF2-40B4-BE49-F238E27FC236}">
                <a16:creationId xmlns:a16="http://schemas.microsoft.com/office/drawing/2014/main" id="{40D940E4-05A3-D24A-9479-EB0A1B8C3C54}"/>
              </a:ext>
            </a:extLst>
          </p:cNvPr>
          <p:cNvSpPr>
            <a:spLocks noGrp="1"/>
          </p:cNvSpPr>
          <p:nvPr>
            <p:ph idx="1"/>
          </p:nvPr>
        </p:nvSpPr>
        <p:spPr/>
        <p:txBody>
          <a:bodyPr/>
          <a:lstStyle/>
          <a:p>
            <a:r>
              <a:rPr kumimoji="1" lang="zh-CN" altLang="en-US" dirty="0"/>
              <a:t>时代化</a:t>
            </a:r>
            <a:r>
              <a:rPr kumimoji="1" lang="en-US" altLang="zh-CN" dirty="0"/>
              <a:t>=</a:t>
            </a:r>
            <a:r>
              <a:rPr kumimoji="1" lang="zh-CN" altLang="en-US" dirty="0"/>
              <a:t>与时俱进</a:t>
            </a:r>
            <a:endParaRPr kumimoji="1" lang="en-US" altLang="zh-CN" dirty="0"/>
          </a:p>
          <a:p>
            <a:r>
              <a:rPr kumimoji="1" lang="zh-CN" altLang="en-US" dirty="0"/>
              <a:t>毛泽东思想、邓小平理论、“三个代表”重要思想、科学发展观、习近平新时代中国特色社会主义思想等都是马克思主义中国化时代化的重大成果。</a:t>
            </a:r>
            <a:endParaRPr kumimoji="1" lang="en-US" altLang="zh-CN" dirty="0"/>
          </a:p>
          <a:p>
            <a:r>
              <a:rPr kumimoji="1" lang="zh-CN" altLang="en-US" dirty="0"/>
              <a:t>武装全党、教育群众</a:t>
            </a:r>
          </a:p>
        </p:txBody>
      </p:sp>
    </p:spTree>
    <p:extLst>
      <p:ext uri="{BB962C8B-B14F-4D97-AF65-F5344CB8AC3E}">
        <p14:creationId xmlns:p14="http://schemas.microsoft.com/office/powerpoint/2010/main" val="58534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8D390-D7C2-47B4-A045-10D5F848D47E}"/>
              </a:ext>
            </a:extLst>
          </p:cNvPr>
          <p:cNvSpPr>
            <a:spLocks noGrp="1"/>
          </p:cNvSpPr>
          <p:nvPr>
            <p:ph type="title"/>
          </p:nvPr>
        </p:nvSpPr>
        <p:spPr>
          <a:xfrm>
            <a:off x="484710" y="452718"/>
            <a:ext cx="7055380" cy="1176082"/>
          </a:xfrm>
        </p:spPr>
        <p:txBody>
          <a:bodyPr/>
          <a:lstStyle/>
          <a:p>
            <a:r>
              <a:rPr lang="zh-CN" altLang="en-US" dirty="0"/>
              <a:t>框架</a:t>
            </a:r>
          </a:p>
        </p:txBody>
      </p:sp>
      <p:sp>
        <p:nvSpPr>
          <p:cNvPr id="3" name="内容占位符 2">
            <a:extLst>
              <a:ext uri="{FF2B5EF4-FFF2-40B4-BE49-F238E27FC236}">
                <a16:creationId xmlns:a16="http://schemas.microsoft.com/office/drawing/2014/main" id="{364F93EA-D21E-489A-978D-5B1EBCA2623E}"/>
              </a:ext>
            </a:extLst>
          </p:cNvPr>
          <p:cNvSpPr>
            <a:spLocks noGrp="1"/>
          </p:cNvSpPr>
          <p:nvPr>
            <p:ph idx="1"/>
          </p:nvPr>
        </p:nvSpPr>
        <p:spPr>
          <a:xfrm>
            <a:off x="484710" y="2052925"/>
            <a:ext cx="8335762" cy="4195481"/>
          </a:xfrm>
        </p:spPr>
        <p:txBody>
          <a:bodyPr numCol="2">
            <a:normAutofit fontScale="85000" lnSpcReduction="20000"/>
          </a:bodyPr>
          <a:lstStyle/>
          <a:p>
            <a:r>
              <a:rPr lang="zh-CN" altLang="en-US" dirty="0"/>
              <a:t>第一节 中国特色社会主义文化理论与制度</a:t>
            </a:r>
            <a:endParaRPr lang="en-US" altLang="zh-CN" dirty="0"/>
          </a:p>
          <a:p>
            <a:r>
              <a:rPr lang="zh-CN" altLang="en-US" dirty="0"/>
              <a:t>一、中国特色社会主义文化理论</a:t>
            </a:r>
            <a:endParaRPr lang="en-US" altLang="zh-CN" dirty="0"/>
          </a:p>
          <a:p>
            <a:r>
              <a:rPr lang="zh-CN" altLang="en-US" dirty="0"/>
              <a:t>二、中国特色社会主义文化制度</a:t>
            </a:r>
            <a:endParaRPr lang="en-US" altLang="zh-CN" dirty="0"/>
          </a:p>
          <a:p>
            <a:endParaRPr lang="en-US" altLang="zh-CN" dirty="0"/>
          </a:p>
          <a:p>
            <a:r>
              <a:rPr lang="zh-CN" altLang="en-US" dirty="0"/>
              <a:t>第二节</a:t>
            </a:r>
            <a:r>
              <a:rPr lang="en-US" altLang="zh-CN" dirty="0"/>
              <a:t> </a:t>
            </a:r>
            <a:r>
              <a:rPr lang="zh-CN" altLang="en-US" dirty="0"/>
              <a:t>巩固和发展社会主义意识形态</a:t>
            </a:r>
            <a:endParaRPr lang="en-US" altLang="zh-CN" dirty="0"/>
          </a:p>
          <a:p>
            <a:r>
              <a:rPr lang="zh-CN" altLang="en-US" dirty="0"/>
              <a:t>一、推进马克思主义中国化、时代化、大众化</a:t>
            </a:r>
            <a:endParaRPr lang="en-US" altLang="zh-CN" dirty="0"/>
          </a:p>
          <a:p>
            <a:r>
              <a:rPr lang="zh-CN" altLang="en-US" dirty="0"/>
              <a:t>二、加快构建中国特色哲学社会科学</a:t>
            </a:r>
            <a:endParaRPr lang="en-US" altLang="zh-CN" dirty="0"/>
          </a:p>
          <a:p>
            <a:r>
              <a:rPr lang="zh-CN" altLang="en-US" dirty="0"/>
              <a:t>三、加强意识形态阵地建设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第三节</a:t>
            </a:r>
            <a:r>
              <a:rPr lang="en-US" altLang="zh-CN" dirty="0"/>
              <a:t> </a:t>
            </a:r>
            <a:r>
              <a:rPr lang="zh-CN" altLang="en-US" dirty="0"/>
              <a:t>培育和践行社会主义核心价值观</a:t>
            </a:r>
            <a:endParaRPr lang="en-US" altLang="zh-CN" dirty="0"/>
          </a:p>
          <a:p>
            <a:r>
              <a:rPr lang="zh-CN" altLang="en-US" dirty="0"/>
              <a:t>一、当代中国精神的集中体现</a:t>
            </a:r>
            <a:endParaRPr lang="en-US" altLang="zh-CN" dirty="0"/>
          </a:p>
          <a:p>
            <a:r>
              <a:rPr lang="zh-CN" altLang="en-US" dirty="0"/>
              <a:t>二、强化教育引导、实践养成、制度保障</a:t>
            </a:r>
            <a:endParaRPr lang="en-US" altLang="zh-CN" dirty="0"/>
          </a:p>
          <a:p>
            <a:r>
              <a:rPr lang="zh-CN" altLang="en-US" dirty="0"/>
              <a:t>三、加强思想道德建设</a:t>
            </a:r>
            <a:endParaRPr lang="en-US" altLang="zh-CN" dirty="0"/>
          </a:p>
          <a:p>
            <a:endParaRPr lang="en-US" altLang="zh-CN" dirty="0"/>
          </a:p>
          <a:p>
            <a:r>
              <a:rPr lang="zh-CN" altLang="en-US" dirty="0"/>
              <a:t>第四节 推动社会主义文化繁荣兴盛</a:t>
            </a:r>
            <a:endParaRPr lang="en-US" altLang="zh-CN" dirty="0"/>
          </a:p>
          <a:p>
            <a:r>
              <a:rPr lang="zh-CN" altLang="en-US" dirty="0"/>
              <a:t>一、繁荣发展社会主义文艺</a:t>
            </a:r>
            <a:endParaRPr lang="en-US" altLang="zh-CN" dirty="0"/>
          </a:p>
          <a:p>
            <a:r>
              <a:rPr lang="zh-CN" altLang="en-US" dirty="0"/>
              <a:t>二、推动中华优秀传统文化创造性转化、创新性发展</a:t>
            </a:r>
            <a:endParaRPr lang="en-US" altLang="zh-CN" dirty="0"/>
          </a:p>
          <a:p>
            <a:r>
              <a:rPr lang="zh-CN" altLang="en-US" dirty="0"/>
              <a:t>三、推动文化事业与文化产业发展</a:t>
            </a:r>
            <a:endParaRPr lang="en-US" altLang="zh-CN" dirty="0"/>
          </a:p>
          <a:p>
            <a:r>
              <a:rPr lang="zh-CN" altLang="en-US" dirty="0"/>
              <a:t>四、讲好中国故事</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51388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6162D-67EB-D54F-882B-59DE35019DB2}"/>
              </a:ext>
            </a:extLst>
          </p:cNvPr>
          <p:cNvSpPr>
            <a:spLocks noGrp="1"/>
          </p:cNvSpPr>
          <p:nvPr>
            <p:ph type="title"/>
          </p:nvPr>
        </p:nvSpPr>
        <p:spPr>
          <a:xfrm>
            <a:off x="484710" y="452718"/>
            <a:ext cx="7759698" cy="842682"/>
          </a:xfrm>
        </p:spPr>
        <p:txBody>
          <a:bodyPr>
            <a:normAutofit fontScale="90000"/>
          </a:bodyPr>
          <a:lstStyle/>
          <a:p>
            <a:r>
              <a:rPr kumimoji="1" lang="en-US" altLang="zh-CN" dirty="0"/>
              <a:t>2.</a:t>
            </a:r>
            <a:r>
              <a:rPr kumimoji="1" lang="zh-CN" altLang="en-US" dirty="0"/>
              <a:t>加快构建中国特色哲学社会科学</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ABE5479D-7F08-6841-AA5C-7D28C9527DBC}"/>
              </a:ext>
            </a:extLst>
          </p:cNvPr>
          <p:cNvSpPr>
            <a:spLocks noGrp="1"/>
          </p:cNvSpPr>
          <p:nvPr>
            <p:ph idx="1"/>
          </p:nvPr>
        </p:nvSpPr>
        <p:spPr>
          <a:xfrm>
            <a:off x="495978" y="1593477"/>
            <a:ext cx="7892446" cy="4195481"/>
          </a:xfrm>
        </p:spPr>
        <p:txBody>
          <a:bodyPr/>
          <a:lstStyle/>
          <a:p>
            <a:r>
              <a:rPr kumimoji="1" lang="zh-CN" altLang="en-US" dirty="0"/>
              <a:t>不得不承认，现有哲学、特别是社会科学的学科体系、学科话语都是在西方意识形态主导下的。</a:t>
            </a:r>
            <a:endParaRPr kumimoji="1" lang="en-US" altLang="zh-CN" dirty="0"/>
          </a:p>
          <a:p>
            <a:r>
              <a:rPr kumimoji="1" lang="zh-CN" altLang="en-US" dirty="0"/>
              <a:t>与意识形态话语权、领导权有关。</a:t>
            </a:r>
            <a:endParaRPr kumimoji="1" lang="en-US" altLang="zh-CN" dirty="0"/>
          </a:p>
          <a:p>
            <a:r>
              <a:rPr kumimoji="1" lang="zh-CN" altLang="en-US" dirty="0"/>
              <a:t>要建立与马克思主义意识形态相统一的人文社科体系</a:t>
            </a:r>
            <a:endParaRPr kumimoji="1" lang="en-US" altLang="zh-CN" dirty="0"/>
          </a:p>
          <a:p>
            <a:r>
              <a:rPr kumimoji="1" lang="zh-CN" altLang="en-US" dirty="0"/>
              <a:t>如何构建？</a:t>
            </a:r>
            <a:endParaRPr kumimoji="1" lang="en-US" altLang="zh-CN" dirty="0"/>
          </a:p>
          <a:p>
            <a:r>
              <a:rPr kumimoji="1" lang="zh-CN" altLang="en-US" dirty="0"/>
              <a:t>继承中华民族优秀文化，古为今用、洋为中用</a:t>
            </a:r>
            <a:endParaRPr kumimoji="1" lang="en-US" altLang="zh-CN" dirty="0"/>
          </a:p>
          <a:p>
            <a:r>
              <a:rPr kumimoji="1" lang="zh-CN" altLang="en-US" dirty="0"/>
              <a:t>发挥马克思主义理论资源，敢于原创，不做“搬运工”</a:t>
            </a:r>
          </a:p>
        </p:txBody>
      </p:sp>
    </p:spTree>
    <p:extLst>
      <p:ext uri="{BB962C8B-B14F-4D97-AF65-F5344CB8AC3E}">
        <p14:creationId xmlns:p14="http://schemas.microsoft.com/office/powerpoint/2010/main" val="2816122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B39AD-8996-4947-966D-8C90243D75B3}"/>
              </a:ext>
            </a:extLst>
          </p:cNvPr>
          <p:cNvSpPr>
            <a:spLocks noGrp="1"/>
          </p:cNvSpPr>
          <p:nvPr>
            <p:ph type="title"/>
          </p:nvPr>
        </p:nvSpPr>
        <p:spPr/>
        <p:txBody>
          <a:bodyPr/>
          <a:lstStyle/>
          <a:p>
            <a:r>
              <a:rPr kumimoji="1" lang="en-US" altLang="zh-CN" dirty="0"/>
              <a:t>3.</a:t>
            </a:r>
            <a:r>
              <a:rPr kumimoji="1" lang="zh-CN" altLang="en-US" dirty="0"/>
              <a:t>加强意识形态阵地建设</a:t>
            </a:r>
          </a:p>
        </p:txBody>
      </p:sp>
      <p:sp>
        <p:nvSpPr>
          <p:cNvPr id="3" name="内容占位符 2">
            <a:extLst>
              <a:ext uri="{FF2B5EF4-FFF2-40B4-BE49-F238E27FC236}">
                <a16:creationId xmlns:a16="http://schemas.microsoft.com/office/drawing/2014/main" id="{0C0037B0-3E54-8D47-8F16-C8D179DB4F41}"/>
              </a:ext>
            </a:extLst>
          </p:cNvPr>
          <p:cNvSpPr>
            <a:spLocks noGrp="1"/>
          </p:cNvSpPr>
          <p:nvPr>
            <p:ph idx="1"/>
          </p:nvPr>
        </p:nvSpPr>
        <p:spPr/>
        <p:txBody>
          <a:bodyPr/>
          <a:lstStyle/>
          <a:p>
            <a:r>
              <a:rPr kumimoji="1" lang="zh-CN" altLang="en-US" dirty="0"/>
              <a:t>千里之堤，溃于蚁穴。</a:t>
            </a:r>
            <a:endParaRPr kumimoji="1" lang="en-US" altLang="zh-CN" dirty="0"/>
          </a:p>
          <a:p>
            <a:r>
              <a:rPr kumimoji="1" lang="zh-CN" altLang="en-US" dirty="0"/>
              <a:t>意识形态与社会稳定、国家发展繁荣息息相关</a:t>
            </a:r>
            <a:endParaRPr kumimoji="1" lang="en-US" altLang="zh-CN" dirty="0"/>
          </a:p>
          <a:p>
            <a:r>
              <a:rPr kumimoji="1" lang="zh-CN" altLang="en-US" dirty="0"/>
              <a:t>意识形态阵地包括，舆论、媒体、互联网、自媒体、文艺和高校教育工作</a:t>
            </a:r>
            <a:endParaRPr kumimoji="1" lang="en-US" altLang="zh-CN" dirty="0"/>
          </a:p>
          <a:p>
            <a:r>
              <a:rPr kumimoji="1" lang="zh-CN" altLang="en-US" dirty="0"/>
              <a:t>高校课堂、教育环节要正向引导。</a:t>
            </a:r>
          </a:p>
        </p:txBody>
      </p:sp>
    </p:spTree>
    <p:extLst>
      <p:ext uri="{BB962C8B-B14F-4D97-AF65-F5344CB8AC3E}">
        <p14:creationId xmlns:p14="http://schemas.microsoft.com/office/powerpoint/2010/main" val="2000412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8DA13-343D-43B6-9823-E1990D9F4257}"/>
              </a:ext>
            </a:extLst>
          </p:cNvPr>
          <p:cNvSpPr>
            <a:spLocks noGrp="1"/>
          </p:cNvSpPr>
          <p:nvPr>
            <p:ph type="title"/>
          </p:nvPr>
        </p:nvSpPr>
        <p:spPr/>
        <p:txBody>
          <a:bodyPr/>
          <a:lstStyle/>
          <a:p>
            <a:r>
              <a:rPr lang="zh-CN" altLang="en-US" dirty="0"/>
              <a:t>文化与意识形态的关系</a:t>
            </a:r>
          </a:p>
        </p:txBody>
      </p:sp>
      <p:sp>
        <p:nvSpPr>
          <p:cNvPr id="3" name="内容占位符 2">
            <a:extLst>
              <a:ext uri="{FF2B5EF4-FFF2-40B4-BE49-F238E27FC236}">
                <a16:creationId xmlns:a16="http://schemas.microsoft.com/office/drawing/2014/main" id="{773A9870-D01F-4552-AF35-A34530F5AD3F}"/>
              </a:ext>
            </a:extLst>
          </p:cNvPr>
          <p:cNvSpPr>
            <a:spLocks noGrp="1"/>
          </p:cNvSpPr>
          <p:nvPr>
            <p:ph idx="1"/>
          </p:nvPr>
        </p:nvSpPr>
        <p:spPr>
          <a:xfrm>
            <a:off x="650936" y="1577501"/>
            <a:ext cx="7460398" cy="4811805"/>
          </a:xfrm>
        </p:spPr>
        <p:txBody>
          <a:bodyPr>
            <a:normAutofit/>
          </a:bodyPr>
          <a:lstStyle/>
          <a:p>
            <a:pPr marL="0" indent="0">
              <a:buNone/>
            </a:pPr>
            <a:r>
              <a:rPr lang="zh-CN" altLang="zh-CN"/>
              <a:t>意识形态</a:t>
            </a:r>
            <a:r>
              <a:rPr lang="zh-CN" altLang="zh-CN" dirty="0"/>
              <a:t>决定文化前进方向和发展道路。必须推进马克思主义中国化时代化大众化，建设具有强大凝聚力和引领力的社会主义意识形态，使全体人民在理想信念、价值理念、道德观念上紧紧团结在一起。</a:t>
            </a:r>
            <a:endParaRPr lang="en-US" altLang="zh-CN" dirty="0"/>
          </a:p>
          <a:p>
            <a:endParaRPr lang="en-US" altLang="zh-CN" b="1" dirty="0"/>
          </a:p>
          <a:p>
            <a:r>
              <a:rPr lang="zh-CN" altLang="en-US" b="1" dirty="0"/>
              <a:t>人类社会发展中，精神调节力：</a:t>
            </a:r>
            <a:endParaRPr lang="en-US" altLang="zh-CN" b="1" dirty="0"/>
          </a:p>
          <a:p>
            <a:r>
              <a:rPr lang="zh-CN" altLang="en-US" b="1" dirty="0"/>
              <a:t>宗教信仰、政治信仰</a:t>
            </a:r>
            <a:endParaRPr lang="en-US" altLang="zh-CN" b="1" dirty="0"/>
          </a:p>
          <a:p>
            <a:r>
              <a:rPr lang="zh-CN" altLang="en-US" dirty="0"/>
              <a:t>宗教渗透与意识形态的争夺</a:t>
            </a:r>
            <a:endParaRPr lang="en-US" altLang="zh-CN" dirty="0"/>
          </a:p>
          <a:p>
            <a:endParaRPr lang="en-US" altLang="zh-CN" dirty="0"/>
          </a:p>
          <a:p>
            <a:pPr>
              <a:lnSpc>
                <a:spcPct val="150000"/>
              </a:lnSpc>
            </a:pPr>
            <a:r>
              <a:rPr lang="en-US" altLang="zh-CN"/>
              <a:t>《</a:t>
            </a:r>
            <a:r>
              <a:rPr lang="zh-CN" altLang="en-US"/>
              <a:t>历史虚无主义与苏联解体</a:t>
            </a:r>
            <a:r>
              <a:rPr lang="en-US" altLang="zh-CN"/>
              <a:t>》:</a:t>
            </a:r>
            <a:r>
              <a:rPr lang="zh-CN" altLang="en-US"/>
              <a:t> 苏联亡党亡国，是从历史虚无主义开始的！</a:t>
            </a:r>
            <a:endParaRPr lang="en-US" altLang="zh-CN"/>
          </a:p>
          <a:p>
            <a:endParaRPr lang="zh-CN" altLang="en-US" dirty="0"/>
          </a:p>
          <a:p>
            <a:endParaRPr lang="zh-CN" altLang="en-US" dirty="0"/>
          </a:p>
        </p:txBody>
      </p:sp>
    </p:spTree>
    <p:extLst>
      <p:ext uri="{BB962C8B-B14F-4D97-AF65-F5344CB8AC3E}">
        <p14:creationId xmlns:p14="http://schemas.microsoft.com/office/powerpoint/2010/main" val="1903345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00F641-DA22-4B9A-9AE4-B548F3D647A0}"/>
              </a:ext>
            </a:extLst>
          </p:cNvPr>
          <p:cNvSpPr>
            <a:spLocks noGrp="1"/>
          </p:cNvSpPr>
          <p:nvPr>
            <p:ph idx="1"/>
          </p:nvPr>
        </p:nvSpPr>
        <p:spPr>
          <a:xfrm>
            <a:off x="484710" y="497473"/>
            <a:ext cx="8047730" cy="5795688"/>
          </a:xfrm>
        </p:spPr>
        <p:txBody>
          <a:bodyPr>
            <a:normAutofit/>
          </a:bodyPr>
          <a:lstStyle/>
          <a:p>
            <a:r>
              <a:rPr lang="zh-CN" altLang="en-US" dirty="0"/>
              <a:t>历史篡改</a:t>
            </a:r>
            <a:endParaRPr lang="en-US" altLang="zh-CN" dirty="0"/>
          </a:p>
          <a:p>
            <a:pPr marL="0" indent="0">
              <a:buNone/>
            </a:pPr>
            <a:r>
              <a:rPr lang="zh-CN" altLang="en-US" dirty="0"/>
              <a:t>（</a:t>
            </a:r>
            <a:r>
              <a:rPr lang="en-US" altLang="zh-CN" dirty="0"/>
              <a:t>1</a:t>
            </a:r>
            <a:r>
              <a:rPr lang="zh-CN" altLang="en-US" dirty="0"/>
              <a:t>）研讨会、著作；</a:t>
            </a:r>
            <a:endParaRPr lang="en-US" altLang="zh-CN" dirty="0"/>
          </a:p>
          <a:p>
            <a:pPr marL="0" indent="0">
              <a:buNone/>
            </a:pPr>
            <a:r>
              <a:rPr lang="zh-CN" altLang="en-US" dirty="0"/>
              <a:t>（</a:t>
            </a:r>
            <a:r>
              <a:rPr lang="en-US" altLang="zh-CN" dirty="0"/>
              <a:t>2</a:t>
            </a:r>
            <a:r>
              <a:rPr lang="zh-CN" altLang="en-US" dirty="0"/>
              <a:t>）高校：高校党史、国际共运史、科学社会主义教研室纷纷关闭，教师转行西方哲学和政治经济学；</a:t>
            </a:r>
            <a:endParaRPr lang="en-US" altLang="zh-CN" dirty="0"/>
          </a:p>
          <a:p>
            <a:pPr marL="0" indent="0">
              <a:buNone/>
            </a:pPr>
            <a:r>
              <a:rPr lang="zh-CN" altLang="en-US" dirty="0"/>
              <a:t>（</a:t>
            </a:r>
            <a:r>
              <a:rPr lang="en-US" altLang="zh-CN" dirty="0"/>
              <a:t>3</a:t>
            </a:r>
            <a:r>
              <a:rPr lang="zh-CN" altLang="en-US" dirty="0"/>
              <a:t>）中小学：卫国战争只讲几个阶段，突出将许多民族强迁出原居住地的阶段；卫国战争教学时数远远少于戈尔巴乔夫改革和叶利钦改革；</a:t>
            </a:r>
            <a:endParaRPr lang="en-US" altLang="zh-CN" dirty="0"/>
          </a:p>
          <a:p>
            <a:pPr marL="0" indent="0">
              <a:buNone/>
            </a:pPr>
            <a:r>
              <a:rPr lang="zh-CN" altLang="en-US" dirty="0"/>
              <a:t>（</a:t>
            </a:r>
            <a:r>
              <a:rPr lang="en-US" altLang="zh-CN" dirty="0"/>
              <a:t>4</a:t>
            </a:r>
            <a:r>
              <a:rPr lang="zh-CN" altLang="en-US" dirty="0"/>
              <a:t>）苏联教育部认定原来教科书都是“美化苏联历史”，苏联中小学历史课本于</a:t>
            </a:r>
            <a:r>
              <a:rPr lang="en-US" altLang="zh-CN" dirty="0"/>
              <a:t>1989</a:t>
            </a:r>
            <a:r>
              <a:rPr lang="zh-CN" altLang="en-US" dirty="0"/>
              <a:t>年全部销毁；取消中小学历史考试；重新编写中小学历史教科书；</a:t>
            </a:r>
            <a:endParaRPr lang="en-US" altLang="zh-CN" dirty="0"/>
          </a:p>
          <a:p>
            <a:pPr marL="0" indent="0">
              <a:buNone/>
            </a:pPr>
            <a:r>
              <a:rPr lang="zh-CN" altLang="en-US" dirty="0"/>
              <a:t>（</a:t>
            </a:r>
            <a:r>
              <a:rPr lang="en-US" altLang="zh-CN" dirty="0"/>
              <a:t>5</a:t>
            </a:r>
            <a:r>
              <a:rPr lang="zh-CN" altLang="en-US" dirty="0"/>
              <a:t>）教材：强调“历史污点”，颠覆青少年的历史观和价值观；</a:t>
            </a:r>
            <a:endParaRPr lang="en-US" altLang="zh-CN" dirty="0"/>
          </a:p>
          <a:p>
            <a:pPr marL="0" indent="0">
              <a:buNone/>
            </a:pPr>
            <a:r>
              <a:rPr lang="zh-CN" altLang="en-US" dirty="0"/>
              <a:t>（</a:t>
            </a:r>
            <a:r>
              <a:rPr lang="en-US" altLang="zh-CN" dirty="0"/>
              <a:t>6</a:t>
            </a:r>
            <a:r>
              <a:rPr lang="zh-CN" altLang="en-US" dirty="0"/>
              <a:t>）解密档案：拼接、伪造；</a:t>
            </a:r>
            <a:endParaRPr lang="en-US" altLang="zh-CN" dirty="0"/>
          </a:p>
          <a:p>
            <a:pPr marL="0" indent="0">
              <a:buNone/>
            </a:pPr>
            <a:r>
              <a:rPr lang="zh-CN" altLang="en-US" dirty="0"/>
              <a:t>（</a:t>
            </a:r>
            <a:r>
              <a:rPr lang="en-US" altLang="zh-CN" dirty="0"/>
              <a:t>7</a:t>
            </a:r>
            <a:r>
              <a:rPr lang="zh-CN" altLang="en-US" dirty="0"/>
              <a:t>）文学：一大批文学作品解禁，或者在西方公开的文学电影作品在苏联境内公开发表和放映，如</a:t>
            </a:r>
            <a:r>
              <a:rPr lang="en-US" altLang="zh-CN" dirty="0"/>
              <a:t>《</a:t>
            </a:r>
            <a:r>
              <a:rPr lang="zh-CN" altLang="en-US" dirty="0"/>
              <a:t>日瓦戈医生</a:t>
            </a:r>
            <a:r>
              <a:rPr lang="en-US" altLang="zh-CN" dirty="0"/>
              <a:t>》</a:t>
            </a:r>
            <a:r>
              <a:rPr lang="zh-CN" altLang="en-US" dirty="0"/>
              <a:t>；</a:t>
            </a:r>
          </a:p>
        </p:txBody>
      </p:sp>
    </p:spTree>
    <p:extLst>
      <p:ext uri="{BB962C8B-B14F-4D97-AF65-F5344CB8AC3E}">
        <p14:creationId xmlns:p14="http://schemas.microsoft.com/office/powerpoint/2010/main" val="2594479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42565-5809-4FFD-8045-2E70A1CB92E9}"/>
              </a:ext>
            </a:extLst>
          </p:cNvPr>
          <p:cNvSpPr>
            <a:spLocks noGrp="1"/>
          </p:cNvSpPr>
          <p:nvPr>
            <p:ph type="title"/>
          </p:nvPr>
        </p:nvSpPr>
        <p:spPr/>
        <p:txBody>
          <a:bodyPr/>
          <a:lstStyle/>
          <a:p>
            <a:r>
              <a:rPr lang="zh-CN" altLang="en-US" sz="3200" dirty="0"/>
              <a:t>十九大报告强调意识形态：</a:t>
            </a:r>
            <a:br>
              <a:rPr lang="en-US" altLang="zh-CN" sz="4400" dirty="0"/>
            </a:br>
            <a:endParaRPr lang="zh-CN" altLang="en-US" dirty="0"/>
          </a:p>
        </p:txBody>
      </p:sp>
      <p:sp>
        <p:nvSpPr>
          <p:cNvPr id="3" name="内容占位符 2">
            <a:extLst>
              <a:ext uri="{FF2B5EF4-FFF2-40B4-BE49-F238E27FC236}">
                <a16:creationId xmlns:a16="http://schemas.microsoft.com/office/drawing/2014/main" id="{80802A0B-E456-4D0A-B1AF-4F7D880F7078}"/>
              </a:ext>
            </a:extLst>
          </p:cNvPr>
          <p:cNvSpPr>
            <a:spLocks noGrp="1"/>
          </p:cNvSpPr>
          <p:nvPr>
            <p:ph idx="1"/>
          </p:nvPr>
        </p:nvSpPr>
        <p:spPr>
          <a:xfrm>
            <a:off x="827700" y="1628800"/>
            <a:ext cx="6711654" cy="4195481"/>
          </a:xfrm>
        </p:spPr>
        <p:txBody>
          <a:bodyPr>
            <a:normAutofit/>
          </a:bodyPr>
          <a:lstStyle/>
          <a:p>
            <a:r>
              <a:rPr lang="zh-CN" altLang="en-US" dirty="0">
                <a:solidFill>
                  <a:srgbClr val="FF0000"/>
                </a:solidFill>
              </a:rPr>
              <a:t>讲成就：</a:t>
            </a:r>
            <a:r>
              <a:rPr lang="zh-CN" altLang="zh-CN" dirty="0"/>
              <a:t>加强党对意识形态工作的领导</a:t>
            </a:r>
            <a:r>
              <a:rPr lang="zh-CN" altLang="en-US" dirty="0"/>
              <a:t>；</a:t>
            </a:r>
            <a:endParaRPr lang="en-US" altLang="zh-CN" dirty="0"/>
          </a:p>
          <a:p>
            <a:r>
              <a:rPr lang="zh-CN" altLang="en-US" dirty="0">
                <a:solidFill>
                  <a:srgbClr val="FF0000"/>
                </a:solidFill>
              </a:rPr>
              <a:t>讲问题：</a:t>
            </a:r>
            <a:r>
              <a:rPr lang="zh-CN" altLang="zh-CN" dirty="0"/>
              <a:t>意识形态领域斗争依然复杂</a:t>
            </a:r>
            <a:r>
              <a:rPr lang="zh-CN" altLang="en-US" dirty="0"/>
              <a:t>；</a:t>
            </a:r>
            <a:endParaRPr lang="en-US" altLang="zh-CN" dirty="0"/>
          </a:p>
          <a:p>
            <a:r>
              <a:rPr lang="zh-CN" altLang="en-US" dirty="0">
                <a:solidFill>
                  <a:srgbClr val="FF0000"/>
                </a:solidFill>
              </a:rPr>
              <a:t>讲方略：</a:t>
            </a:r>
            <a:r>
              <a:rPr lang="zh-CN" altLang="zh-CN" dirty="0"/>
              <a:t>不断增强意识形态领域主导权和</a:t>
            </a:r>
            <a:r>
              <a:rPr lang="en-US" altLang="zh-CN" dirty="0"/>
              <a:t> </a:t>
            </a:r>
          </a:p>
          <a:p>
            <a:r>
              <a:rPr lang="en-US" altLang="zh-CN" dirty="0"/>
              <a:t>                </a:t>
            </a:r>
            <a:r>
              <a:rPr lang="zh-CN" altLang="zh-CN" dirty="0"/>
              <a:t>话语权</a:t>
            </a:r>
            <a:r>
              <a:rPr lang="en-US" altLang="zh-CN" dirty="0"/>
              <a:t>;</a:t>
            </a:r>
          </a:p>
          <a:p>
            <a:r>
              <a:rPr lang="zh-CN" altLang="en-US" dirty="0">
                <a:solidFill>
                  <a:srgbClr val="FF0000"/>
                </a:solidFill>
              </a:rPr>
              <a:t>讲征程：</a:t>
            </a:r>
            <a:r>
              <a:rPr lang="zh-CN" altLang="zh-CN" dirty="0"/>
              <a:t>牢牢掌握意识形态工作领导权</a:t>
            </a:r>
            <a:endParaRPr lang="en-US" altLang="zh-CN" dirty="0"/>
          </a:p>
          <a:p>
            <a:r>
              <a:rPr lang="zh-CN" altLang="en-US" dirty="0"/>
              <a:t>意识形态与思想政治工作的关系；</a:t>
            </a:r>
            <a:endParaRPr lang="en-US" altLang="zh-CN" dirty="0"/>
          </a:p>
          <a:p>
            <a:pPr>
              <a:buFontTx/>
              <a:buNone/>
            </a:pPr>
            <a:r>
              <a:rPr lang="en-US" altLang="zh-CN" dirty="0"/>
              <a:t>    </a:t>
            </a:r>
            <a:r>
              <a:rPr lang="zh-CN" altLang="en-US" dirty="0"/>
              <a:t>意识形态内涵：哲学、宗教；政治、法律；文化艺术教育</a:t>
            </a:r>
          </a:p>
          <a:p>
            <a:endParaRPr lang="zh-CN" altLang="en-US" dirty="0"/>
          </a:p>
        </p:txBody>
      </p:sp>
    </p:spTree>
    <p:extLst>
      <p:ext uri="{BB962C8B-B14F-4D97-AF65-F5344CB8AC3E}">
        <p14:creationId xmlns:p14="http://schemas.microsoft.com/office/powerpoint/2010/main" val="2787811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844B5-C4E4-5844-BED6-59B4F48B145F}"/>
              </a:ext>
            </a:extLst>
          </p:cNvPr>
          <p:cNvSpPr>
            <a:spLocks noGrp="1"/>
          </p:cNvSpPr>
          <p:nvPr>
            <p:ph type="title"/>
          </p:nvPr>
        </p:nvSpPr>
        <p:spPr>
          <a:xfrm>
            <a:off x="323528" y="332656"/>
            <a:ext cx="7792853" cy="842682"/>
          </a:xfrm>
        </p:spPr>
        <p:txBody>
          <a:bodyPr/>
          <a:lstStyle/>
          <a:p>
            <a:r>
              <a:rPr kumimoji="1" lang="zh-CN" altLang="en-US" dirty="0"/>
              <a:t>举例：美国电影的意识形态输出</a:t>
            </a:r>
          </a:p>
        </p:txBody>
      </p:sp>
      <p:sp>
        <p:nvSpPr>
          <p:cNvPr id="3" name="内容占位符 2">
            <a:extLst>
              <a:ext uri="{FF2B5EF4-FFF2-40B4-BE49-F238E27FC236}">
                <a16:creationId xmlns:a16="http://schemas.microsoft.com/office/drawing/2014/main" id="{BAEABA3F-59E5-4042-B646-66CE32FACBB0}"/>
              </a:ext>
            </a:extLst>
          </p:cNvPr>
          <p:cNvSpPr>
            <a:spLocks noGrp="1"/>
          </p:cNvSpPr>
          <p:nvPr>
            <p:ph idx="1"/>
          </p:nvPr>
        </p:nvSpPr>
        <p:spPr/>
        <p:txBody>
          <a:bodyPr/>
          <a:lstStyle/>
          <a:p>
            <a:r>
              <a:rPr kumimoji="1" lang="zh-CN" altLang="en-US" dirty="0"/>
              <a:t>潜移默化的宣扬美国价值观</a:t>
            </a:r>
            <a:endParaRPr kumimoji="1" lang="en-US" altLang="zh-CN" dirty="0"/>
          </a:p>
          <a:p>
            <a:r>
              <a:rPr kumimoji="1" lang="zh-CN" altLang="en-US" dirty="0"/>
              <a:t>所谓的自由、民主、平等</a:t>
            </a:r>
            <a:endParaRPr kumimoji="1" lang="en-US" altLang="zh-CN" dirty="0"/>
          </a:p>
          <a:p>
            <a:r>
              <a:rPr kumimoji="1" lang="zh-CN" altLang="en-US" dirty="0"/>
              <a:t>世界警察形象、拯救世界形象</a:t>
            </a:r>
            <a:endParaRPr kumimoji="1" lang="en-US" altLang="zh-CN" dirty="0"/>
          </a:p>
          <a:p>
            <a:r>
              <a:rPr kumimoji="1" lang="zh-CN" altLang="en-US" dirty="0"/>
              <a:t>想象力、高科技感</a:t>
            </a:r>
            <a:endParaRPr kumimoji="1" lang="en-US" altLang="zh-CN" dirty="0"/>
          </a:p>
          <a:p>
            <a:endParaRPr kumimoji="1" lang="zh-CN" altLang="en-US" dirty="0"/>
          </a:p>
        </p:txBody>
      </p:sp>
    </p:spTree>
    <p:extLst>
      <p:ext uri="{BB962C8B-B14F-4D97-AF65-F5344CB8AC3E}">
        <p14:creationId xmlns:p14="http://schemas.microsoft.com/office/powerpoint/2010/main" val="277970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7481-BB23-7A47-917E-64DB2C2DE843}"/>
              </a:ext>
            </a:extLst>
          </p:cNvPr>
          <p:cNvSpPr>
            <a:spLocks noGrp="1"/>
          </p:cNvSpPr>
          <p:nvPr>
            <p:ph type="title"/>
          </p:nvPr>
        </p:nvSpPr>
        <p:spPr/>
        <p:txBody>
          <a:bodyPr/>
          <a:lstStyle/>
          <a:p>
            <a:r>
              <a:rPr kumimoji="1" lang="zh-CN" altLang="en-US" dirty="0"/>
              <a:t>大家的意识形态</a:t>
            </a:r>
          </a:p>
        </p:txBody>
      </p:sp>
      <p:sp>
        <p:nvSpPr>
          <p:cNvPr id="3" name="内容占位符 2">
            <a:extLst>
              <a:ext uri="{FF2B5EF4-FFF2-40B4-BE49-F238E27FC236}">
                <a16:creationId xmlns:a16="http://schemas.microsoft.com/office/drawing/2014/main" id="{A7A6D69D-BBDD-624F-A7BB-4C708CB12AC7}"/>
              </a:ext>
            </a:extLst>
          </p:cNvPr>
          <p:cNvSpPr>
            <a:spLocks noGrp="1"/>
          </p:cNvSpPr>
          <p:nvPr>
            <p:ph idx="1"/>
          </p:nvPr>
        </p:nvSpPr>
        <p:spPr>
          <a:xfrm>
            <a:off x="495978" y="1593477"/>
            <a:ext cx="7964454" cy="4195481"/>
          </a:xfrm>
        </p:spPr>
        <p:txBody>
          <a:bodyPr/>
          <a:lstStyle/>
          <a:p>
            <a:r>
              <a:rPr kumimoji="1" lang="zh-CN" altLang="en-US" dirty="0"/>
              <a:t>坚持中国共产党的领导，走社会主义道路</a:t>
            </a:r>
            <a:endParaRPr kumimoji="1" lang="en-US" altLang="zh-CN" dirty="0"/>
          </a:p>
          <a:p>
            <a:r>
              <a:rPr kumimoji="1" lang="zh-CN" altLang="en-US" dirty="0"/>
              <a:t>从历史上看，我们的党出现过问题，但是具有纠错能力</a:t>
            </a:r>
            <a:endParaRPr kumimoji="1" lang="en-US" altLang="zh-CN" dirty="0"/>
          </a:p>
          <a:p>
            <a:r>
              <a:rPr kumimoji="1" lang="zh-CN" altLang="en-US" dirty="0"/>
              <a:t>大家的成长环境：和平、安全、健康，未来逐渐参与社会治理、追求理想奋斗</a:t>
            </a:r>
            <a:endParaRPr kumimoji="1" lang="en-US" altLang="zh-CN" dirty="0"/>
          </a:p>
        </p:txBody>
      </p:sp>
      <p:graphicFrame>
        <p:nvGraphicFramePr>
          <p:cNvPr id="4" name="图示 3">
            <a:extLst>
              <a:ext uri="{FF2B5EF4-FFF2-40B4-BE49-F238E27FC236}">
                <a16:creationId xmlns:a16="http://schemas.microsoft.com/office/drawing/2014/main" id="{47CF6828-BA75-2944-B56A-E601CFC9C893}"/>
              </a:ext>
            </a:extLst>
          </p:cNvPr>
          <p:cNvGraphicFramePr/>
          <p:nvPr>
            <p:extLst>
              <p:ext uri="{D42A27DB-BD31-4B8C-83A1-F6EECF244321}">
                <p14:modId xmlns:p14="http://schemas.microsoft.com/office/powerpoint/2010/main" val="164981328"/>
              </p:ext>
            </p:extLst>
          </p:nvPr>
        </p:nvGraphicFramePr>
        <p:xfrm>
          <a:off x="589773" y="2924944"/>
          <a:ext cx="7964454"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006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542C6-DE00-F44B-AA45-3202789C42CD}"/>
              </a:ext>
            </a:extLst>
          </p:cNvPr>
          <p:cNvSpPr>
            <a:spLocks noGrp="1"/>
          </p:cNvSpPr>
          <p:nvPr>
            <p:ph type="title"/>
          </p:nvPr>
        </p:nvSpPr>
        <p:spPr>
          <a:xfrm>
            <a:off x="484709" y="452718"/>
            <a:ext cx="5167411" cy="842682"/>
          </a:xfrm>
        </p:spPr>
        <p:txBody>
          <a:bodyPr>
            <a:normAutofit fontScale="90000"/>
          </a:bodyPr>
          <a:lstStyle/>
          <a:p>
            <a:r>
              <a:rPr kumimoji="1" lang="zh-CN" altLang="en-US" dirty="0"/>
              <a:t>有些问题是发展的慢，有些问题是发展的快</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31423470-DB66-FA4C-8DDB-247D894681BD}"/>
              </a:ext>
            </a:extLst>
          </p:cNvPr>
          <p:cNvSpPr>
            <a:spLocks noGrp="1"/>
          </p:cNvSpPr>
          <p:nvPr>
            <p:ph idx="1"/>
          </p:nvPr>
        </p:nvSpPr>
        <p:spPr>
          <a:xfrm>
            <a:off x="495978" y="2276872"/>
            <a:ext cx="7792853" cy="3960440"/>
          </a:xfrm>
        </p:spPr>
        <p:txBody>
          <a:bodyPr/>
          <a:lstStyle/>
          <a:p>
            <a:r>
              <a:rPr kumimoji="1" lang="zh-CN" altLang="en-US" dirty="0"/>
              <a:t>吃饱肚子：</a:t>
            </a:r>
            <a:r>
              <a:rPr kumimoji="1" lang="en-US" altLang="zh-CN" dirty="0"/>
              <a:t>90</a:t>
            </a:r>
            <a:r>
              <a:rPr kumimoji="1" lang="zh-CN" altLang="en-US" dirty="0"/>
              <a:t>年代废除粮票制度，全国人民不挨饿</a:t>
            </a:r>
            <a:endParaRPr kumimoji="1" lang="en-US" altLang="zh-CN" dirty="0"/>
          </a:p>
          <a:p>
            <a:r>
              <a:rPr kumimoji="1" lang="zh-CN" altLang="en-US" dirty="0"/>
              <a:t>出现肥胖和疾病：历史从来没有过的物质极大丰富，不知道该怎么吃，不知道需要吃动平衡</a:t>
            </a:r>
            <a:endParaRPr kumimoji="1" lang="en-US" altLang="zh-CN" dirty="0"/>
          </a:p>
          <a:p>
            <a:r>
              <a:rPr kumimoji="1" lang="zh-CN" altLang="en-US" dirty="0"/>
              <a:t>乱花钱：每个人掌握的财富量，历史从来没有过的，不知道该怎么挣钱，也不知道该怎么花钱</a:t>
            </a:r>
            <a:endParaRPr kumimoji="1" lang="en-US" altLang="zh-CN" dirty="0"/>
          </a:p>
          <a:p>
            <a:r>
              <a:rPr kumimoji="1" lang="zh-CN" altLang="en-US" dirty="0"/>
              <a:t>旧问题解决之后，又有新问题有待我们来解决！</a:t>
            </a:r>
          </a:p>
        </p:txBody>
      </p:sp>
    </p:spTree>
    <p:extLst>
      <p:ext uri="{BB962C8B-B14F-4D97-AF65-F5344CB8AC3E}">
        <p14:creationId xmlns:p14="http://schemas.microsoft.com/office/powerpoint/2010/main" val="2674904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5B315-5A7B-7947-9502-F05A3C20A19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74250C1-0F61-4F48-A1E2-5C9578950CAD}"/>
              </a:ext>
            </a:extLst>
          </p:cNvPr>
          <p:cNvSpPr>
            <a:spLocks noGrp="1"/>
          </p:cNvSpPr>
          <p:nvPr>
            <p:ph idx="1"/>
          </p:nvPr>
        </p:nvSpPr>
        <p:spPr>
          <a:xfrm>
            <a:off x="495978" y="1593477"/>
            <a:ext cx="8180478" cy="4811805"/>
          </a:xfrm>
        </p:spPr>
        <p:txBody>
          <a:bodyPr>
            <a:normAutofit/>
          </a:bodyPr>
          <a:lstStyle/>
          <a:p>
            <a:r>
              <a:rPr kumimoji="1" lang="zh-CN" altLang="en-US" dirty="0"/>
              <a:t>不要听“唱高调、煽动的言论”，听其言、观其行，我们要的是什么？外人能给的是什么？</a:t>
            </a:r>
            <a:endParaRPr kumimoji="1" lang="en-US" altLang="zh-CN" dirty="0"/>
          </a:p>
          <a:p>
            <a:r>
              <a:rPr kumimoji="1" lang="zh-CN" altLang="en-US" dirty="0"/>
              <a:t>阿富汗战争、伊拉克战争、阿拉伯之春、香港乱局与</a:t>
            </a:r>
            <a:r>
              <a:rPr kumimoji="1" lang="en-US" altLang="zh-CN" dirty="0"/>
              <a:t>CIA</a:t>
            </a:r>
          </a:p>
          <a:p>
            <a:r>
              <a:rPr kumimoji="1" lang="zh-CN" altLang="en-US" dirty="0"/>
              <a:t>要：安全、健康、发展、奋斗、富足、自由</a:t>
            </a:r>
            <a:endParaRPr kumimoji="1" lang="en-US" altLang="zh-CN" dirty="0"/>
          </a:p>
          <a:p>
            <a:r>
              <a:rPr kumimoji="1" lang="zh-CN" altLang="en-US" dirty="0"/>
              <a:t>不要：战争、动荡、混乱、恐怖、匮乏、污染</a:t>
            </a:r>
            <a:endParaRPr kumimoji="1" lang="en-US" altLang="zh-CN" dirty="0"/>
          </a:p>
          <a:p>
            <a:r>
              <a:rPr kumimoji="1" lang="zh-CN" altLang="en-US" dirty="0"/>
              <a:t>为社会做贡献，从创新创业的角度，解决问题和痛点</a:t>
            </a:r>
            <a:endParaRPr kumimoji="1" lang="en-US" altLang="zh-CN" dirty="0"/>
          </a:p>
          <a:p>
            <a:r>
              <a:rPr kumimoji="1" lang="zh-CN" altLang="en-US" dirty="0"/>
              <a:t>前述卡脖子技术日美欧保密，攻克的话国内起码几十</a:t>
            </a:r>
            <a:r>
              <a:rPr kumimoji="1" lang="en-US" altLang="zh-CN" dirty="0"/>
              <a:t>-</a:t>
            </a:r>
            <a:r>
              <a:rPr kumimoji="1" lang="zh-CN" altLang="en-US" dirty="0"/>
              <a:t>百亿市场</a:t>
            </a:r>
            <a:endParaRPr kumimoji="1" lang="en-US" altLang="zh-CN" dirty="0"/>
          </a:p>
          <a:p>
            <a:r>
              <a:rPr kumimoji="1" lang="zh-CN" altLang="en-US" dirty="0"/>
              <a:t>坚持正确的意识形态，找准方向和目标，计划</a:t>
            </a:r>
            <a:r>
              <a:rPr kumimoji="1" lang="en-US" altLang="zh-CN" dirty="0"/>
              <a:t>-</a:t>
            </a:r>
            <a:r>
              <a:rPr kumimoji="1" lang="zh-CN" altLang="en-US" dirty="0"/>
              <a:t>执行</a:t>
            </a:r>
            <a:r>
              <a:rPr kumimoji="1" lang="en-US" altLang="zh-CN" dirty="0"/>
              <a:t>-</a:t>
            </a:r>
            <a:r>
              <a:rPr kumimoji="1" lang="zh-CN" altLang="en-US" dirty="0"/>
              <a:t>奋斗</a:t>
            </a:r>
            <a:r>
              <a:rPr kumimoji="1" lang="en-US" altLang="zh-CN" dirty="0"/>
              <a:t>-</a:t>
            </a:r>
            <a:r>
              <a:rPr kumimoji="1" lang="zh-CN" altLang="en-US" dirty="0"/>
              <a:t>达成。</a:t>
            </a:r>
          </a:p>
          <a:p>
            <a:endParaRPr kumimoji="1" lang="zh-CN" altLang="en-US" dirty="0"/>
          </a:p>
        </p:txBody>
      </p:sp>
    </p:spTree>
    <p:extLst>
      <p:ext uri="{BB962C8B-B14F-4D97-AF65-F5344CB8AC3E}">
        <p14:creationId xmlns:p14="http://schemas.microsoft.com/office/powerpoint/2010/main" val="142540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D4124-3C8F-4342-AB9E-5A9C3312C32C}"/>
              </a:ext>
            </a:extLst>
          </p:cNvPr>
          <p:cNvSpPr>
            <a:spLocks noGrp="1"/>
          </p:cNvSpPr>
          <p:nvPr>
            <p:ph type="title"/>
          </p:nvPr>
        </p:nvSpPr>
        <p:spPr/>
        <p:txBody>
          <a:bodyPr/>
          <a:lstStyle/>
          <a:p>
            <a:r>
              <a:rPr kumimoji="1" lang="zh-CN" altLang="en-US" dirty="0"/>
              <a:t>四、培育和践行社会主义核心价值观</a:t>
            </a:r>
          </a:p>
        </p:txBody>
      </p:sp>
      <p:sp>
        <p:nvSpPr>
          <p:cNvPr id="3" name="内容占位符 2">
            <a:extLst>
              <a:ext uri="{FF2B5EF4-FFF2-40B4-BE49-F238E27FC236}">
                <a16:creationId xmlns:a16="http://schemas.microsoft.com/office/drawing/2014/main" id="{9F0A6D68-4B77-4C49-870C-3B6AF1E4FB89}"/>
              </a:ext>
            </a:extLst>
          </p:cNvPr>
          <p:cNvSpPr>
            <a:spLocks noGrp="1"/>
          </p:cNvSpPr>
          <p:nvPr>
            <p:ph idx="1"/>
          </p:nvPr>
        </p:nvSpPr>
        <p:spPr>
          <a:xfrm>
            <a:off x="495978" y="2060848"/>
            <a:ext cx="7055379" cy="3728110"/>
          </a:xfrm>
        </p:spPr>
        <p:txBody>
          <a:bodyPr/>
          <a:lstStyle/>
          <a:p>
            <a:r>
              <a:rPr kumimoji="1" lang="zh-CN" altLang="en-US" dirty="0"/>
              <a:t>当代中国精神的集中体现</a:t>
            </a:r>
            <a:endParaRPr kumimoji="1" lang="en-US" altLang="zh-CN" dirty="0"/>
          </a:p>
          <a:p>
            <a:r>
              <a:rPr kumimoji="1" lang="zh-CN" altLang="en-US" dirty="0"/>
              <a:t>强化教育引导、实践养成、制度保障</a:t>
            </a:r>
            <a:endParaRPr kumimoji="1" lang="en-US" altLang="zh-CN" dirty="0"/>
          </a:p>
          <a:p>
            <a:r>
              <a:rPr kumimoji="1" lang="zh-CN" altLang="en-US" dirty="0"/>
              <a:t>加强思想道德建设</a:t>
            </a:r>
          </a:p>
        </p:txBody>
      </p:sp>
    </p:spTree>
    <p:extLst>
      <p:ext uri="{BB962C8B-B14F-4D97-AF65-F5344CB8AC3E}">
        <p14:creationId xmlns:p14="http://schemas.microsoft.com/office/powerpoint/2010/main" val="86290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E6A78-FFA1-3342-9666-3BEA7C26B6E3}"/>
              </a:ext>
            </a:extLst>
          </p:cNvPr>
          <p:cNvSpPr>
            <a:spLocks noGrp="1"/>
          </p:cNvSpPr>
          <p:nvPr>
            <p:ph type="title"/>
          </p:nvPr>
        </p:nvSpPr>
        <p:spPr/>
        <p:txBody>
          <a:bodyPr/>
          <a:lstStyle/>
          <a:p>
            <a:r>
              <a:rPr kumimoji="1" lang="en-US" altLang="zh-CN" dirty="0"/>
              <a:t>1.</a:t>
            </a:r>
            <a:r>
              <a:rPr kumimoji="1" lang="zh-CN" altLang="en-US" dirty="0"/>
              <a:t>文化的定义</a:t>
            </a:r>
          </a:p>
        </p:txBody>
      </p:sp>
      <p:sp>
        <p:nvSpPr>
          <p:cNvPr id="3" name="内容占位符 2">
            <a:extLst>
              <a:ext uri="{FF2B5EF4-FFF2-40B4-BE49-F238E27FC236}">
                <a16:creationId xmlns:a16="http://schemas.microsoft.com/office/drawing/2014/main" id="{F0A48EEA-1521-8547-A26B-D30410345DD1}"/>
              </a:ext>
            </a:extLst>
          </p:cNvPr>
          <p:cNvSpPr>
            <a:spLocks noGrp="1"/>
          </p:cNvSpPr>
          <p:nvPr>
            <p:ph idx="1"/>
          </p:nvPr>
        </p:nvSpPr>
        <p:spPr>
          <a:xfrm>
            <a:off x="827584" y="1124744"/>
            <a:ext cx="7488832" cy="4771545"/>
          </a:xfrm>
        </p:spPr>
        <p:txBody>
          <a:bodyPr/>
          <a:lstStyle/>
          <a:p>
            <a:r>
              <a:rPr kumimoji="1" lang="zh-CN" altLang="en-US" sz="2400" dirty="0"/>
              <a:t>广义的文化，是人类在社会历史发展过程中所创造的物质财富和精神财富的总和。</a:t>
            </a:r>
            <a:endParaRPr kumimoji="1" lang="en-US" altLang="zh-CN" sz="2400" dirty="0"/>
          </a:p>
          <a:p>
            <a:r>
              <a:rPr kumimoji="1" lang="zh-CN" altLang="en-US" sz="2400" dirty="0"/>
              <a:t>狭义的文化，指精神财富，包括一切社会意识形式：科学知识、意识形态、风俗习惯、文学艺术、卫生体育等。</a:t>
            </a:r>
            <a:endParaRPr kumimoji="1" lang="en-US" altLang="zh-CN" sz="2400" dirty="0"/>
          </a:p>
          <a:p>
            <a:r>
              <a:rPr lang="zh-CN" altLang="en-US" sz="2400" dirty="0"/>
              <a:t>公式：文化</a:t>
            </a:r>
            <a:r>
              <a:rPr lang="en-US" altLang="zh-CN" sz="2400" dirty="0"/>
              <a:t>=</a:t>
            </a:r>
            <a:r>
              <a:rPr lang="zh-CN" altLang="en-US" sz="2400" dirty="0"/>
              <a:t>器物层面</a:t>
            </a:r>
            <a:r>
              <a:rPr lang="en-US" altLang="zh-CN" sz="2400" dirty="0"/>
              <a:t>+</a:t>
            </a:r>
            <a:r>
              <a:rPr lang="zh-CN" altLang="en-US" sz="2400" dirty="0"/>
              <a:t>制度层面</a:t>
            </a:r>
            <a:r>
              <a:rPr lang="en-US" altLang="zh-CN" sz="2400" dirty="0"/>
              <a:t>+</a:t>
            </a:r>
            <a:r>
              <a:rPr lang="zh-CN" altLang="en-US" sz="2400" dirty="0"/>
              <a:t>精神心理层面</a:t>
            </a:r>
            <a:endParaRPr lang="en-US" altLang="zh-CN" sz="2400" dirty="0"/>
          </a:p>
          <a:p>
            <a:endParaRPr kumimoji="1" lang="zh-CN" altLang="en-US" dirty="0"/>
          </a:p>
        </p:txBody>
      </p:sp>
      <p:graphicFrame>
        <p:nvGraphicFramePr>
          <p:cNvPr id="4" name="图示 3">
            <a:extLst>
              <a:ext uri="{FF2B5EF4-FFF2-40B4-BE49-F238E27FC236}">
                <a16:creationId xmlns:a16="http://schemas.microsoft.com/office/drawing/2014/main" id="{67FEE50A-87A9-8D40-BDA3-DAA7CB8CF45D}"/>
              </a:ext>
            </a:extLst>
          </p:cNvPr>
          <p:cNvGraphicFramePr/>
          <p:nvPr>
            <p:extLst>
              <p:ext uri="{D42A27DB-BD31-4B8C-83A1-F6EECF244321}">
                <p14:modId xmlns:p14="http://schemas.microsoft.com/office/powerpoint/2010/main" val="577955858"/>
              </p:ext>
            </p:extLst>
          </p:nvPr>
        </p:nvGraphicFramePr>
        <p:xfrm>
          <a:off x="1835696" y="3673872"/>
          <a:ext cx="5208240" cy="3184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9847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0CB488-D21D-48E5-BD2A-5B8C805DB707}"/>
              </a:ext>
            </a:extLst>
          </p:cNvPr>
          <p:cNvSpPr>
            <a:spLocks noGrp="1"/>
          </p:cNvSpPr>
          <p:nvPr>
            <p:ph idx="1"/>
          </p:nvPr>
        </p:nvSpPr>
        <p:spPr/>
        <p:txBody>
          <a:bodyPr/>
          <a:lstStyle/>
          <a:p>
            <a:r>
              <a:rPr lang="zh-CN" altLang="en-US" dirty="0"/>
              <a:t>贯彻落实社会主义核心价值观</a:t>
            </a:r>
            <a:endParaRPr lang="en-US" altLang="zh-CN" dirty="0"/>
          </a:p>
          <a:p>
            <a:pPr marL="0" indent="0">
              <a:buNone/>
            </a:pPr>
            <a:endParaRPr lang="zh-CN" altLang="en-US" dirty="0"/>
          </a:p>
        </p:txBody>
      </p:sp>
      <p:sp>
        <p:nvSpPr>
          <p:cNvPr id="4" name="矩形 3">
            <a:extLst>
              <a:ext uri="{FF2B5EF4-FFF2-40B4-BE49-F238E27FC236}">
                <a16:creationId xmlns:a16="http://schemas.microsoft.com/office/drawing/2014/main" id="{B83AC44F-8EA5-4E53-BAB6-1D68DAFFE374}"/>
              </a:ext>
            </a:extLst>
          </p:cNvPr>
          <p:cNvSpPr/>
          <p:nvPr/>
        </p:nvSpPr>
        <p:spPr>
          <a:xfrm>
            <a:off x="1363429" y="2967335"/>
            <a:ext cx="6417141"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请在此放置您的文字</a:t>
            </a:r>
          </a:p>
        </p:txBody>
      </p:sp>
      <p:pic>
        <p:nvPicPr>
          <p:cNvPr id="5" name="图片 4">
            <a:extLst>
              <a:ext uri="{FF2B5EF4-FFF2-40B4-BE49-F238E27FC236}">
                <a16:creationId xmlns:a16="http://schemas.microsoft.com/office/drawing/2014/main" id="{D52D1B4C-51F4-4853-BBF0-8C189C3F038B}"/>
              </a:ext>
            </a:extLst>
          </p:cNvPr>
          <p:cNvPicPr>
            <a:picLocks noChangeAspect="1"/>
          </p:cNvPicPr>
          <p:nvPr/>
        </p:nvPicPr>
        <p:blipFill>
          <a:blip r:embed="rId2"/>
          <a:stretch>
            <a:fillRect/>
          </a:stretch>
        </p:blipFill>
        <p:spPr>
          <a:xfrm>
            <a:off x="0" y="1196752"/>
            <a:ext cx="9144000" cy="5661248"/>
          </a:xfrm>
          <a:prstGeom prst="rect">
            <a:avLst/>
          </a:prstGeom>
        </p:spPr>
      </p:pic>
    </p:spTree>
    <p:extLst>
      <p:ext uri="{BB962C8B-B14F-4D97-AF65-F5344CB8AC3E}">
        <p14:creationId xmlns:p14="http://schemas.microsoft.com/office/powerpoint/2010/main" val="3015369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6CA8A-94EE-3E4F-ABF3-7ABEE230A7CA}"/>
              </a:ext>
            </a:extLst>
          </p:cNvPr>
          <p:cNvSpPr>
            <a:spLocks noGrp="1"/>
          </p:cNvSpPr>
          <p:nvPr>
            <p:ph type="title"/>
          </p:nvPr>
        </p:nvSpPr>
        <p:spPr/>
        <p:txBody>
          <a:bodyPr/>
          <a:lstStyle/>
          <a:p>
            <a:r>
              <a:rPr kumimoji="1" lang="en-US" altLang="zh-CN" dirty="0"/>
              <a:t>1.</a:t>
            </a:r>
            <a:r>
              <a:rPr kumimoji="1" lang="zh-CN" altLang="en-US" dirty="0"/>
              <a:t>当代中国精神的体现</a:t>
            </a:r>
          </a:p>
        </p:txBody>
      </p:sp>
      <p:sp>
        <p:nvSpPr>
          <p:cNvPr id="3" name="内容占位符 2">
            <a:extLst>
              <a:ext uri="{FF2B5EF4-FFF2-40B4-BE49-F238E27FC236}">
                <a16:creationId xmlns:a16="http://schemas.microsoft.com/office/drawing/2014/main" id="{2591B481-DD32-3E4E-9856-D6063855751A}"/>
              </a:ext>
            </a:extLst>
          </p:cNvPr>
          <p:cNvSpPr>
            <a:spLocks noGrp="1"/>
          </p:cNvSpPr>
          <p:nvPr>
            <p:ph idx="1"/>
          </p:nvPr>
        </p:nvSpPr>
        <p:spPr>
          <a:xfrm>
            <a:off x="495978" y="1593477"/>
            <a:ext cx="7781584" cy="4195481"/>
          </a:xfrm>
        </p:spPr>
        <p:txBody>
          <a:bodyPr/>
          <a:lstStyle/>
          <a:p>
            <a:r>
              <a:rPr kumimoji="1" lang="zh-CN" altLang="en-US" dirty="0"/>
              <a:t>是与当代国人需求、诉求和追求的多样性相联系</a:t>
            </a:r>
            <a:endParaRPr kumimoji="1" lang="en-US" altLang="zh-CN" dirty="0"/>
          </a:p>
          <a:p>
            <a:r>
              <a:rPr kumimoji="1" lang="zh-CN" altLang="en-US" dirty="0"/>
              <a:t>国家愿景、国家引领、国家主导在不同层次的体现</a:t>
            </a:r>
            <a:endParaRPr kumimoji="1" lang="en-US" altLang="zh-CN" dirty="0"/>
          </a:p>
          <a:p>
            <a:r>
              <a:rPr kumimoji="1" lang="zh-CN" altLang="en-US" dirty="0"/>
              <a:t>中国特色社会主义意识形态与普世价值的统一</a:t>
            </a:r>
            <a:endParaRPr kumimoji="1" lang="en-US" altLang="zh-CN" dirty="0"/>
          </a:p>
          <a:p>
            <a:endParaRPr kumimoji="1" lang="en-US" altLang="zh-CN" dirty="0"/>
          </a:p>
          <a:p>
            <a:r>
              <a:rPr kumimoji="1" lang="zh-CN" altLang="en-US" dirty="0"/>
              <a:t>培养和内化的步骤：理论认知、价值认同、道德建立</a:t>
            </a:r>
            <a:endParaRPr kumimoji="1" lang="en-US" altLang="zh-CN" dirty="0"/>
          </a:p>
          <a:p>
            <a:r>
              <a:rPr kumimoji="1" lang="zh-CN" altLang="en-US" dirty="0"/>
              <a:t>富强：民富国强；民主：人民当家作主；</a:t>
            </a:r>
            <a:endParaRPr kumimoji="1" lang="en-US" altLang="zh-CN" dirty="0"/>
          </a:p>
          <a:p>
            <a:r>
              <a:rPr kumimoji="1" lang="zh-CN" altLang="en-US" dirty="0"/>
              <a:t>自由：人的自由全面发展，宪法规定享有各种自由；</a:t>
            </a:r>
            <a:endParaRPr kumimoji="1" lang="en-US" altLang="zh-CN" dirty="0"/>
          </a:p>
          <a:p>
            <a:endParaRPr kumimoji="1" lang="zh-CN" altLang="en-US" dirty="0"/>
          </a:p>
        </p:txBody>
      </p:sp>
    </p:spTree>
    <p:extLst>
      <p:ext uri="{BB962C8B-B14F-4D97-AF65-F5344CB8AC3E}">
        <p14:creationId xmlns:p14="http://schemas.microsoft.com/office/powerpoint/2010/main" val="2147803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1DF72-74AF-4475-B669-908974F45083}"/>
              </a:ext>
            </a:extLst>
          </p:cNvPr>
          <p:cNvSpPr>
            <a:spLocks noGrp="1"/>
          </p:cNvSpPr>
          <p:nvPr>
            <p:ph type="title"/>
          </p:nvPr>
        </p:nvSpPr>
        <p:spPr/>
        <p:txBody>
          <a:bodyPr/>
          <a:lstStyle/>
          <a:p>
            <a:r>
              <a:rPr lang="zh-CN" altLang="en-US" sz="3200" dirty="0"/>
              <a:t>社会主义核心价值观发展和由来</a:t>
            </a:r>
          </a:p>
        </p:txBody>
      </p:sp>
      <p:sp>
        <p:nvSpPr>
          <p:cNvPr id="3" name="内容占位符 2">
            <a:extLst>
              <a:ext uri="{FF2B5EF4-FFF2-40B4-BE49-F238E27FC236}">
                <a16:creationId xmlns:a16="http://schemas.microsoft.com/office/drawing/2014/main" id="{5E82B133-3EAC-4FF5-BE3C-E35DB2856426}"/>
              </a:ext>
            </a:extLst>
          </p:cNvPr>
          <p:cNvSpPr>
            <a:spLocks noGrp="1"/>
          </p:cNvSpPr>
          <p:nvPr>
            <p:ph idx="1"/>
          </p:nvPr>
        </p:nvSpPr>
        <p:spPr>
          <a:xfrm>
            <a:off x="827700" y="1700808"/>
            <a:ext cx="6711654" cy="4195481"/>
          </a:xfrm>
        </p:spPr>
        <p:txBody>
          <a:bodyPr/>
          <a:lstStyle/>
          <a:p>
            <a:r>
              <a:rPr lang="zh-CN" altLang="zh-CN" b="1" dirty="0"/>
              <a:t>培育和践行社会主义核心价值观。</a:t>
            </a:r>
            <a:r>
              <a:rPr lang="zh-CN" altLang="zh-CN" dirty="0"/>
              <a:t>社会主义核心价值观是当代中国精神的集中体现，凝结着全体人民共同的价值追求。</a:t>
            </a:r>
            <a:endParaRPr lang="en-US" altLang="zh-CN" dirty="0"/>
          </a:p>
          <a:p>
            <a:endParaRPr lang="en-US" altLang="zh-CN" dirty="0"/>
          </a:p>
          <a:p>
            <a:r>
              <a:rPr lang="zh-CN" altLang="en-US" b="1" dirty="0"/>
              <a:t>基本方略中提出：</a:t>
            </a:r>
            <a:r>
              <a:rPr lang="zh-CN" altLang="zh-CN" b="1" dirty="0">
                <a:solidFill>
                  <a:srgbClr val="FF0000"/>
                </a:solidFill>
              </a:rPr>
              <a:t>坚持社会主义核心价值体系。</a:t>
            </a:r>
            <a:endParaRPr lang="en-US" altLang="zh-CN" b="1" dirty="0">
              <a:solidFill>
                <a:srgbClr val="FF0000"/>
              </a:solidFill>
            </a:endParaRPr>
          </a:p>
          <a:p>
            <a:endParaRPr lang="en-US" altLang="zh-CN" sz="1800" b="1" dirty="0"/>
          </a:p>
          <a:p>
            <a:r>
              <a:rPr lang="zh-CN" altLang="en-US" sz="1800" b="1" dirty="0"/>
              <a:t>为什么强调两个方面？</a:t>
            </a:r>
            <a:endParaRPr lang="en-US" altLang="zh-CN" sz="1800" b="1" dirty="0"/>
          </a:p>
          <a:p>
            <a:r>
              <a:rPr lang="en-US" altLang="zh-CN" sz="1800" b="1" dirty="0"/>
              <a:t>2006</a:t>
            </a:r>
            <a:r>
              <a:rPr lang="zh-CN" altLang="en-US" sz="1800" b="1" dirty="0"/>
              <a:t>年</a:t>
            </a:r>
            <a:r>
              <a:rPr lang="en-US" altLang="zh-CN" sz="1800" b="1" dirty="0"/>
              <a:t>10</a:t>
            </a:r>
            <a:r>
              <a:rPr lang="zh-CN" altLang="en-US" sz="1800" b="1" dirty="0"/>
              <a:t>月，十六届六中全会第一次提出社会主义核心价值体系；</a:t>
            </a:r>
            <a:endParaRPr lang="en-US" altLang="zh-CN" sz="1800" b="1" dirty="0"/>
          </a:p>
          <a:p>
            <a:endParaRPr lang="zh-CN" altLang="en-US" dirty="0"/>
          </a:p>
        </p:txBody>
      </p:sp>
    </p:spTree>
    <p:extLst>
      <p:ext uri="{BB962C8B-B14F-4D97-AF65-F5344CB8AC3E}">
        <p14:creationId xmlns:p14="http://schemas.microsoft.com/office/powerpoint/2010/main" val="4147625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A7916-CD1E-47DB-B48A-EB17838571F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5F2B447-99E3-4F00-8C0E-0BE9D12402F5}"/>
              </a:ext>
            </a:extLst>
          </p:cNvPr>
          <p:cNvSpPr>
            <a:spLocks noGrp="1"/>
          </p:cNvSpPr>
          <p:nvPr>
            <p:ph idx="1"/>
          </p:nvPr>
        </p:nvSpPr>
        <p:spPr/>
        <p:txBody>
          <a:bodyPr/>
          <a:lstStyle/>
          <a:p>
            <a:pPr marL="0" indent="0">
              <a:lnSpc>
                <a:spcPct val="80000"/>
              </a:lnSpc>
              <a:buNone/>
            </a:pPr>
            <a:r>
              <a:rPr lang="zh-CN" altLang="en-US" noProof="1"/>
              <a:t>（</a:t>
            </a:r>
            <a:r>
              <a:rPr lang="en-US" altLang="zh-CN" noProof="1"/>
              <a:t>1</a:t>
            </a:r>
            <a:r>
              <a:rPr lang="zh-CN" altLang="en-US" noProof="1"/>
              <a:t>）马克思主义指导思想；</a:t>
            </a:r>
          </a:p>
          <a:p>
            <a:pPr marL="0" indent="0">
              <a:lnSpc>
                <a:spcPct val="80000"/>
              </a:lnSpc>
              <a:buNone/>
            </a:pPr>
            <a:r>
              <a:rPr lang="zh-CN" altLang="en-US" noProof="1"/>
              <a:t>（</a:t>
            </a:r>
            <a:r>
              <a:rPr lang="en-US" altLang="zh-CN" noProof="1"/>
              <a:t>2</a:t>
            </a:r>
            <a:r>
              <a:rPr lang="zh-CN" altLang="en-US" noProof="1"/>
              <a:t>）中国特色社会主义共同理想；</a:t>
            </a:r>
          </a:p>
          <a:p>
            <a:pPr marL="0" indent="0">
              <a:lnSpc>
                <a:spcPct val="80000"/>
              </a:lnSpc>
              <a:buNone/>
            </a:pPr>
            <a:r>
              <a:rPr lang="zh-CN" altLang="en-US" noProof="1"/>
              <a:t>（</a:t>
            </a:r>
            <a:r>
              <a:rPr lang="en-US" altLang="zh-CN" noProof="1"/>
              <a:t>3</a:t>
            </a:r>
            <a:r>
              <a:rPr lang="zh-CN" altLang="en-US" noProof="1"/>
              <a:t>）以爱国主义为核心的民族精神和以改革 </a:t>
            </a:r>
          </a:p>
          <a:p>
            <a:pPr marL="0" indent="0">
              <a:lnSpc>
                <a:spcPct val="80000"/>
              </a:lnSpc>
              <a:buNone/>
            </a:pPr>
            <a:r>
              <a:rPr lang="zh-CN" altLang="en-US" noProof="1"/>
              <a:t>       创新为核心的时代精神；</a:t>
            </a:r>
          </a:p>
          <a:p>
            <a:pPr marL="0" indent="0">
              <a:lnSpc>
                <a:spcPct val="80000"/>
              </a:lnSpc>
              <a:buNone/>
            </a:pPr>
            <a:r>
              <a:rPr lang="zh-CN" altLang="en-US" noProof="1"/>
              <a:t>（</a:t>
            </a:r>
            <a:r>
              <a:rPr lang="en-US" altLang="zh-CN" noProof="1"/>
              <a:t>4</a:t>
            </a:r>
            <a:r>
              <a:rPr lang="zh-CN" altLang="en-US" noProof="1"/>
              <a:t>）以“</a:t>
            </a:r>
            <a:r>
              <a:rPr lang="zh-CN" altLang="en-US" noProof="1">
                <a:hlinkClick r:id="rId2"/>
              </a:rPr>
              <a:t>八荣八耻</a:t>
            </a:r>
            <a:r>
              <a:rPr lang="zh-CN" altLang="en-US" noProof="1"/>
              <a:t>”为主要内容的社会主  </a:t>
            </a:r>
            <a:endParaRPr lang="en-US" altLang="zh-CN" noProof="1"/>
          </a:p>
          <a:p>
            <a:pPr marL="0" indent="0">
              <a:lnSpc>
                <a:spcPct val="80000"/>
              </a:lnSpc>
              <a:buNone/>
            </a:pPr>
            <a:r>
              <a:rPr lang="en-US" altLang="zh-CN" noProof="1"/>
              <a:t>       </a:t>
            </a:r>
            <a:r>
              <a:rPr lang="zh-CN" altLang="en-US" noProof="1"/>
              <a:t>义荣辱观。</a:t>
            </a:r>
          </a:p>
          <a:p>
            <a:endParaRPr lang="zh-CN" altLang="en-US" dirty="0"/>
          </a:p>
        </p:txBody>
      </p:sp>
    </p:spTree>
    <p:extLst>
      <p:ext uri="{BB962C8B-B14F-4D97-AF65-F5344CB8AC3E}">
        <p14:creationId xmlns:p14="http://schemas.microsoft.com/office/powerpoint/2010/main" val="3212369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034B4398-51DB-466B-9D4D-EFEDC62287AA}"/>
              </a:ext>
            </a:extLst>
          </p:cNvPr>
          <p:cNvPicPr>
            <a:picLocks noGrp="1" noChangeAspect="1"/>
          </p:cNvPicPr>
          <p:nvPr>
            <p:ph idx="1"/>
          </p:nvPr>
        </p:nvPicPr>
        <p:blipFill>
          <a:blip r:embed="rId3"/>
          <a:stretch>
            <a:fillRect/>
          </a:stretch>
        </p:blipFill>
        <p:spPr>
          <a:xfrm>
            <a:off x="482600" y="1052737"/>
            <a:ext cx="8178799" cy="4896544"/>
          </a:xfrm>
          <a:prstGeom prst="rect">
            <a:avLst/>
          </a:prstGeom>
        </p:spPr>
      </p:pic>
    </p:spTree>
    <p:extLst>
      <p:ext uri="{BB962C8B-B14F-4D97-AF65-F5344CB8AC3E}">
        <p14:creationId xmlns:p14="http://schemas.microsoft.com/office/powerpoint/2010/main" val="2755685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82EED0-1584-4DC6-8F05-80D001C3D62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097001B-5322-4FFF-8EBC-7AB6D8D1834E}"/>
              </a:ext>
            </a:extLst>
          </p:cNvPr>
          <p:cNvSpPr>
            <a:spLocks noGrp="1"/>
          </p:cNvSpPr>
          <p:nvPr>
            <p:ph idx="1"/>
          </p:nvPr>
        </p:nvSpPr>
        <p:spPr/>
        <p:txBody>
          <a:bodyPr/>
          <a:lstStyle/>
          <a:p>
            <a:r>
              <a:rPr lang="en-US" altLang="zh-CN" sz="2200" b="1" dirty="0"/>
              <a:t>2014</a:t>
            </a:r>
            <a:r>
              <a:rPr lang="zh-CN" altLang="zh-CN" sz="2200" b="1" dirty="0"/>
              <a:t>年</a:t>
            </a:r>
            <a:r>
              <a:rPr lang="en-US" altLang="zh-CN" sz="2200" b="1" dirty="0"/>
              <a:t>2</a:t>
            </a:r>
            <a:r>
              <a:rPr lang="zh-CN" altLang="zh-CN" sz="2200" b="1" dirty="0"/>
              <a:t>月</a:t>
            </a:r>
            <a:r>
              <a:rPr lang="en-US" altLang="zh-CN" sz="2200" b="1" dirty="0"/>
              <a:t>17</a:t>
            </a:r>
            <a:r>
              <a:rPr lang="zh-CN" altLang="zh-CN" sz="2200" b="1" dirty="0"/>
              <a:t>日</a:t>
            </a:r>
            <a:r>
              <a:rPr lang="en-US" altLang="zh-CN" sz="2200" b="1" dirty="0"/>
              <a:t>,</a:t>
            </a:r>
            <a:r>
              <a:rPr lang="zh-CN" altLang="zh-CN" sz="2200" b="1" dirty="0"/>
              <a:t>习近平在省部级主要领导干部学习贯彻十八届三中全会精神全面深化改革专题研讨班开班式上发表重要讲话强调：</a:t>
            </a:r>
            <a:endParaRPr lang="en-US" altLang="zh-CN" sz="2200" b="1" dirty="0"/>
          </a:p>
          <a:p>
            <a:endParaRPr lang="zh-CN" altLang="zh-CN" sz="2200" dirty="0"/>
          </a:p>
          <a:p>
            <a:pPr>
              <a:buFontTx/>
              <a:buNone/>
            </a:pPr>
            <a:r>
              <a:rPr lang="en-US" altLang="zh-CN" sz="2200" dirty="0"/>
              <a:t>  “</a:t>
            </a:r>
            <a:r>
              <a:rPr lang="zh-CN" altLang="zh-CN" sz="2200" dirty="0"/>
              <a:t>推进国家治理体系和治理能力现代化，要大力培育和弘扬社会主义核心价值体系和核心价值观，</a:t>
            </a:r>
            <a:r>
              <a:rPr lang="zh-CN" altLang="zh-CN" sz="2200" dirty="0">
                <a:solidFill>
                  <a:srgbClr val="FF0000"/>
                </a:solidFill>
              </a:rPr>
              <a:t>加快构建</a:t>
            </a:r>
            <a:r>
              <a:rPr lang="zh-CN" altLang="zh-CN" sz="2200" dirty="0"/>
              <a:t>充分反映</a:t>
            </a:r>
            <a:r>
              <a:rPr lang="zh-CN" altLang="zh-CN" sz="2200" dirty="0">
                <a:solidFill>
                  <a:srgbClr val="FFFF00"/>
                </a:solidFill>
              </a:rPr>
              <a:t>中国特色、民族特性、时代特征</a:t>
            </a:r>
            <a:r>
              <a:rPr lang="zh-CN" altLang="zh-CN" sz="2200" dirty="0"/>
              <a:t>的价值体系。</a:t>
            </a:r>
            <a:r>
              <a:rPr lang="en-US" altLang="zh-CN" sz="2200" dirty="0"/>
              <a:t>”</a:t>
            </a:r>
            <a:endParaRPr lang="zh-CN" altLang="en-US" sz="2200" dirty="0"/>
          </a:p>
          <a:p>
            <a:endParaRPr lang="zh-CN" altLang="en-US" dirty="0"/>
          </a:p>
        </p:txBody>
      </p:sp>
    </p:spTree>
    <p:extLst>
      <p:ext uri="{BB962C8B-B14F-4D97-AF65-F5344CB8AC3E}">
        <p14:creationId xmlns:p14="http://schemas.microsoft.com/office/powerpoint/2010/main" val="2881378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B508E-C3A5-427F-B685-DA850939A70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58B3A15-260E-42B9-AC7A-7CAB00D5D29F}"/>
              </a:ext>
            </a:extLst>
          </p:cNvPr>
          <p:cNvSpPr>
            <a:spLocks noGrp="1"/>
          </p:cNvSpPr>
          <p:nvPr>
            <p:ph idx="1"/>
          </p:nvPr>
        </p:nvSpPr>
        <p:spPr/>
        <p:txBody>
          <a:bodyPr/>
          <a:lstStyle/>
          <a:p>
            <a:r>
              <a:rPr lang="en-US" altLang="zh-CN" dirty="0"/>
              <a:t>2014</a:t>
            </a:r>
            <a:r>
              <a:rPr lang="zh-CN" altLang="en-US" dirty="0"/>
              <a:t>年</a:t>
            </a:r>
            <a:r>
              <a:rPr lang="en-US" altLang="zh-CN" dirty="0"/>
              <a:t>5</a:t>
            </a:r>
            <a:r>
              <a:rPr lang="zh-CN" altLang="en-US" dirty="0"/>
              <a:t>月</a:t>
            </a:r>
            <a:r>
              <a:rPr lang="en-US" altLang="zh-CN" dirty="0"/>
              <a:t>4</a:t>
            </a:r>
            <a:r>
              <a:rPr lang="zh-CN" altLang="en-US" dirty="0"/>
              <a:t>日，习近平视察北京大学发表重要讲话：</a:t>
            </a:r>
            <a:endParaRPr lang="en-US" altLang="zh-CN" dirty="0"/>
          </a:p>
          <a:p>
            <a:r>
              <a:rPr lang="en-US" altLang="zh-CN" dirty="0"/>
              <a:t>     </a:t>
            </a:r>
            <a:r>
              <a:rPr lang="zh-CN" altLang="zh-CN" dirty="0"/>
              <a:t>广大青年要从现在做起，从自己做起，</a:t>
            </a:r>
            <a:r>
              <a:rPr lang="zh-CN" altLang="zh-CN" dirty="0">
                <a:solidFill>
                  <a:srgbClr val="FFFF00"/>
                </a:solidFill>
              </a:rPr>
              <a:t>勤学、修德、明辨、笃实，</a:t>
            </a:r>
            <a:r>
              <a:rPr lang="zh-CN" altLang="zh-CN" dirty="0"/>
              <a:t>使社会主义核心价值观成为自己的基本遵循，并身体力行大力将其推广到全社会去，努力在实现中国梦的伟大实践中创造自己的精彩人生</a:t>
            </a:r>
            <a:endParaRPr lang="zh-CN" altLang="en-US" dirty="0"/>
          </a:p>
          <a:p>
            <a:endParaRPr lang="zh-CN" altLang="en-US" dirty="0"/>
          </a:p>
        </p:txBody>
      </p:sp>
    </p:spTree>
    <p:extLst>
      <p:ext uri="{BB962C8B-B14F-4D97-AF65-F5344CB8AC3E}">
        <p14:creationId xmlns:p14="http://schemas.microsoft.com/office/powerpoint/2010/main" val="1751069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DB276-9757-4737-BF36-8DDDE417B19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DACE003-D3EF-4AB3-9ACA-ED2B6DFAA8C6}"/>
              </a:ext>
            </a:extLst>
          </p:cNvPr>
          <p:cNvSpPr>
            <a:spLocks noGrp="1"/>
          </p:cNvSpPr>
          <p:nvPr>
            <p:ph idx="1"/>
          </p:nvPr>
        </p:nvSpPr>
        <p:spPr/>
        <p:txBody>
          <a:bodyPr/>
          <a:lstStyle/>
          <a:p>
            <a:r>
              <a:rPr lang="en-US" altLang="zh-CN" dirty="0"/>
              <a:t>2014</a:t>
            </a:r>
            <a:r>
              <a:rPr lang="zh-CN" altLang="en-US" dirty="0"/>
              <a:t>年“六一”儿童节期间习近平视察海淀民族小学讲话：</a:t>
            </a:r>
            <a:endParaRPr lang="en-US" altLang="zh-CN" dirty="0"/>
          </a:p>
          <a:p>
            <a:r>
              <a:rPr lang="en-US" altLang="zh-CN" dirty="0"/>
              <a:t>     </a:t>
            </a:r>
            <a:r>
              <a:rPr lang="zh-CN" altLang="zh-CN" dirty="0"/>
              <a:t>习近平强调，少年儿童培育和践行社会主义核心价值观，要适应自身年龄和特点，做到</a:t>
            </a:r>
            <a:r>
              <a:rPr lang="zh-CN" altLang="zh-CN" dirty="0">
                <a:solidFill>
                  <a:srgbClr val="FFFF00"/>
                </a:solidFill>
              </a:rPr>
              <a:t>记住要求、心有榜样、从小做起、接受帮助。</a:t>
            </a:r>
            <a:endParaRPr lang="zh-CN" altLang="en-US" dirty="0"/>
          </a:p>
          <a:p>
            <a:endParaRPr lang="zh-CN" altLang="en-US" dirty="0"/>
          </a:p>
        </p:txBody>
      </p:sp>
    </p:spTree>
    <p:extLst>
      <p:ext uri="{BB962C8B-B14F-4D97-AF65-F5344CB8AC3E}">
        <p14:creationId xmlns:p14="http://schemas.microsoft.com/office/powerpoint/2010/main" val="3330931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F226-0F69-4F1F-A38B-DE81DFB184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D247700-5255-48D5-9170-0D9B67615926}"/>
              </a:ext>
            </a:extLst>
          </p:cNvPr>
          <p:cNvSpPr>
            <a:spLocks noGrp="1"/>
          </p:cNvSpPr>
          <p:nvPr>
            <p:ph idx="1"/>
          </p:nvPr>
        </p:nvSpPr>
        <p:spPr/>
        <p:txBody>
          <a:bodyPr/>
          <a:lstStyle/>
          <a:p>
            <a:r>
              <a:rPr lang="zh-CN" altLang="en-US" dirty="0"/>
              <a:t>十八大报告：</a:t>
            </a:r>
            <a:endParaRPr lang="en-US" altLang="zh-CN" dirty="0"/>
          </a:p>
          <a:p>
            <a:r>
              <a:rPr lang="en-US" altLang="zh-CN" dirty="0"/>
              <a:t>“</a:t>
            </a:r>
            <a:r>
              <a:rPr lang="zh-CN" altLang="en-US" dirty="0"/>
              <a:t>倡导富强、民主、文明、和谐，</a:t>
            </a:r>
            <a:endParaRPr lang="en-US" altLang="zh-CN" dirty="0"/>
          </a:p>
          <a:p>
            <a:r>
              <a:rPr lang="en-US" altLang="zh-CN" dirty="0"/>
              <a:t> </a:t>
            </a:r>
            <a:r>
              <a:rPr lang="zh-CN" altLang="en-US" dirty="0"/>
              <a:t>倡导自由、平等、公正、法治，</a:t>
            </a:r>
            <a:endParaRPr lang="en-US" altLang="zh-CN" dirty="0"/>
          </a:p>
          <a:p>
            <a:r>
              <a:rPr lang="en-US" altLang="zh-CN" dirty="0"/>
              <a:t> </a:t>
            </a:r>
            <a:r>
              <a:rPr lang="zh-CN" altLang="en-US" dirty="0"/>
              <a:t>倡导爱国、敬业、诚信、友善，</a:t>
            </a:r>
            <a:endParaRPr lang="en-US" altLang="zh-CN" dirty="0"/>
          </a:p>
          <a:p>
            <a:pPr>
              <a:buNone/>
            </a:pPr>
            <a:r>
              <a:rPr lang="en-US" altLang="zh-CN" dirty="0"/>
              <a:t>   </a:t>
            </a:r>
            <a:r>
              <a:rPr lang="zh-CN" altLang="en-US" dirty="0"/>
              <a:t>积极培育</a:t>
            </a:r>
            <a:r>
              <a:rPr lang="zh-CN" altLang="en-US" dirty="0">
                <a:solidFill>
                  <a:srgbClr val="FFFF00"/>
                </a:solidFill>
              </a:rPr>
              <a:t>和践行</a:t>
            </a:r>
            <a:r>
              <a:rPr lang="zh-CN" altLang="en-US" dirty="0"/>
              <a:t>社会主义核心价值观。”</a:t>
            </a:r>
            <a:endParaRPr lang="en-US" altLang="zh-CN" dirty="0"/>
          </a:p>
          <a:p>
            <a:endParaRPr lang="zh-CN" altLang="en-US" dirty="0"/>
          </a:p>
        </p:txBody>
      </p:sp>
    </p:spTree>
    <p:extLst>
      <p:ext uri="{BB962C8B-B14F-4D97-AF65-F5344CB8AC3E}">
        <p14:creationId xmlns:p14="http://schemas.microsoft.com/office/powerpoint/2010/main" val="2693870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4169B-7B21-4AF2-ADDC-3C49311CE22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7280432-811D-4636-B520-1AEF29C496C8}"/>
              </a:ext>
            </a:extLst>
          </p:cNvPr>
          <p:cNvSpPr>
            <a:spLocks noGrp="1"/>
          </p:cNvSpPr>
          <p:nvPr>
            <p:ph idx="1"/>
          </p:nvPr>
        </p:nvSpPr>
        <p:spPr/>
        <p:txBody>
          <a:bodyPr/>
          <a:lstStyle/>
          <a:p>
            <a:r>
              <a:rPr lang="zh-CN" altLang="en-US" b="1" dirty="0"/>
              <a:t>北京精神：</a:t>
            </a:r>
          </a:p>
          <a:p>
            <a:r>
              <a:rPr lang="zh-CN" altLang="en-US" b="1" dirty="0">
                <a:solidFill>
                  <a:schemeClr val="hlink"/>
                </a:solidFill>
              </a:rPr>
              <a:t>        爱国、创新、</a:t>
            </a:r>
          </a:p>
          <a:p>
            <a:r>
              <a:rPr lang="zh-CN" altLang="en-US" b="1" dirty="0">
                <a:solidFill>
                  <a:schemeClr val="hlink"/>
                </a:solidFill>
              </a:rPr>
              <a:t>        包容、厚德</a:t>
            </a:r>
          </a:p>
          <a:p>
            <a:endParaRPr lang="zh-CN" altLang="en-US" dirty="0"/>
          </a:p>
        </p:txBody>
      </p:sp>
    </p:spTree>
    <p:extLst>
      <p:ext uri="{BB962C8B-B14F-4D97-AF65-F5344CB8AC3E}">
        <p14:creationId xmlns:p14="http://schemas.microsoft.com/office/powerpoint/2010/main" val="121112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721B7-6D81-4F11-8417-89C1F19EA65A}"/>
              </a:ext>
            </a:extLst>
          </p:cNvPr>
          <p:cNvSpPr>
            <a:spLocks noGrp="1"/>
          </p:cNvSpPr>
          <p:nvPr>
            <p:ph type="title"/>
          </p:nvPr>
        </p:nvSpPr>
        <p:spPr/>
        <p:txBody>
          <a:bodyPr/>
          <a:lstStyle/>
          <a:p>
            <a:r>
              <a:rPr lang="en-US" altLang="zh-CN" dirty="0"/>
              <a:t>2.</a:t>
            </a:r>
            <a:r>
              <a:rPr lang="zh-CN" altLang="en-US" dirty="0"/>
              <a:t>器物层面</a:t>
            </a:r>
          </a:p>
        </p:txBody>
      </p:sp>
      <p:sp>
        <p:nvSpPr>
          <p:cNvPr id="3" name="内容占位符 2">
            <a:extLst>
              <a:ext uri="{FF2B5EF4-FFF2-40B4-BE49-F238E27FC236}">
                <a16:creationId xmlns:a16="http://schemas.microsoft.com/office/drawing/2014/main" id="{CACF7A95-D249-4171-89E3-5F3DF7062AA6}"/>
              </a:ext>
            </a:extLst>
          </p:cNvPr>
          <p:cNvSpPr>
            <a:spLocks noGrp="1"/>
          </p:cNvSpPr>
          <p:nvPr>
            <p:ph idx="1"/>
          </p:nvPr>
        </p:nvSpPr>
        <p:spPr>
          <a:xfrm>
            <a:off x="484710" y="1484784"/>
            <a:ext cx="8407770" cy="4195481"/>
          </a:xfrm>
        </p:spPr>
        <p:txBody>
          <a:bodyPr/>
          <a:lstStyle/>
          <a:p>
            <a:r>
              <a:rPr lang="zh-CN" altLang="en-US" dirty="0"/>
              <a:t>餐具：筷子</a:t>
            </a:r>
            <a:r>
              <a:rPr lang="en-US" altLang="zh-CN" dirty="0"/>
              <a:t>vs</a:t>
            </a:r>
            <a:r>
              <a:rPr lang="zh-CN" altLang="en-US" dirty="0"/>
              <a:t>刀叉</a:t>
            </a:r>
            <a:endParaRPr lang="en-US" altLang="zh-CN" dirty="0"/>
          </a:p>
          <a:p>
            <a:r>
              <a:rPr lang="zh-CN" altLang="en-US" dirty="0"/>
              <a:t>茶具：杯盏</a:t>
            </a:r>
            <a:r>
              <a:rPr lang="en-US" altLang="zh-CN" dirty="0"/>
              <a:t>vs</a:t>
            </a:r>
            <a:r>
              <a:rPr lang="zh-CN" altLang="en-US" dirty="0"/>
              <a:t>咖啡壶</a:t>
            </a:r>
            <a:endParaRPr lang="en-US" altLang="zh-CN" dirty="0"/>
          </a:p>
          <a:p>
            <a:r>
              <a:rPr lang="zh-CN" altLang="en-US" dirty="0"/>
              <a:t>建筑：四合院、各种角楼、寺庙、榫卯结构</a:t>
            </a:r>
            <a:r>
              <a:rPr lang="en-US" altLang="zh-CN" dirty="0"/>
              <a:t>vs</a:t>
            </a:r>
            <a:r>
              <a:rPr lang="zh-CN" altLang="en-US" dirty="0"/>
              <a:t>白宫、教堂</a:t>
            </a:r>
            <a:endParaRPr lang="en-US" altLang="zh-CN" dirty="0"/>
          </a:p>
          <a:p>
            <a:r>
              <a:rPr lang="zh-CN" altLang="en-US" dirty="0"/>
              <a:t>衣服：长袍</a:t>
            </a:r>
            <a:r>
              <a:rPr lang="en-US" altLang="zh-CN" dirty="0"/>
              <a:t>vs</a:t>
            </a:r>
            <a:r>
              <a:rPr lang="zh-CN" altLang="en-US" dirty="0"/>
              <a:t>西装礼服</a:t>
            </a:r>
            <a:endParaRPr lang="en-US" altLang="zh-CN" dirty="0"/>
          </a:p>
          <a:p>
            <a:endParaRPr lang="en-US" altLang="zh-CN" dirty="0"/>
          </a:p>
          <a:p>
            <a:r>
              <a:rPr lang="zh-CN" altLang="en-US" dirty="0"/>
              <a:t>同学们还能说出哪些东西方文化器物层面的差别？</a:t>
            </a:r>
            <a:endParaRPr lang="en-US" altLang="zh-CN" dirty="0"/>
          </a:p>
          <a:p>
            <a:endParaRPr lang="zh-CN" altLang="en-US" dirty="0"/>
          </a:p>
        </p:txBody>
      </p:sp>
    </p:spTree>
    <p:extLst>
      <p:ext uri="{BB962C8B-B14F-4D97-AF65-F5344CB8AC3E}">
        <p14:creationId xmlns:p14="http://schemas.microsoft.com/office/powerpoint/2010/main" val="2899026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4245A-B0F7-554B-9BFF-34AAF75D06B0}"/>
              </a:ext>
            </a:extLst>
          </p:cNvPr>
          <p:cNvSpPr>
            <a:spLocks noGrp="1"/>
          </p:cNvSpPr>
          <p:nvPr>
            <p:ph type="title"/>
          </p:nvPr>
        </p:nvSpPr>
        <p:spPr/>
        <p:txBody>
          <a:bodyPr/>
          <a:lstStyle/>
          <a:p>
            <a:r>
              <a:rPr kumimoji="1" lang="en-US" altLang="zh-CN" dirty="0"/>
              <a:t>2.</a:t>
            </a:r>
            <a:r>
              <a:rPr kumimoji="1" lang="zh-CN" altLang="en-US" dirty="0"/>
              <a:t>引导、养成、保障</a:t>
            </a:r>
          </a:p>
        </p:txBody>
      </p:sp>
      <p:sp>
        <p:nvSpPr>
          <p:cNvPr id="3" name="内容占位符 2">
            <a:extLst>
              <a:ext uri="{FF2B5EF4-FFF2-40B4-BE49-F238E27FC236}">
                <a16:creationId xmlns:a16="http://schemas.microsoft.com/office/drawing/2014/main" id="{7B1C729D-9009-2649-BE44-92043229A18E}"/>
              </a:ext>
            </a:extLst>
          </p:cNvPr>
          <p:cNvSpPr>
            <a:spLocks noGrp="1"/>
          </p:cNvSpPr>
          <p:nvPr>
            <p:ph idx="1"/>
          </p:nvPr>
        </p:nvSpPr>
        <p:spPr>
          <a:xfrm>
            <a:off x="495978" y="1593477"/>
            <a:ext cx="7792853" cy="4195481"/>
          </a:xfrm>
        </p:spPr>
        <p:txBody>
          <a:bodyPr/>
          <a:lstStyle/>
          <a:p>
            <a:r>
              <a:rPr kumimoji="1" lang="zh-CN" altLang="en-US" dirty="0"/>
              <a:t>教育引导：榜样的作用、学校的作用、家庭的作用、产品的作用</a:t>
            </a:r>
            <a:endParaRPr kumimoji="1" lang="en-US" altLang="zh-CN" dirty="0"/>
          </a:p>
          <a:p>
            <a:r>
              <a:rPr kumimoji="1" lang="zh-CN" altLang="en-US" dirty="0"/>
              <a:t>实践养成：与日常生活联系</a:t>
            </a:r>
            <a:endParaRPr kumimoji="1" lang="en-US" altLang="zh-CN" dirty="0"/>
          </a:p>
          <a:p>
            <a:r>
              <a:rPr kumimoji="1" lang="zh-CN" altLang="en-US" dirty="0"/>
              <a:t>制度保障：靠制度规范人们的行为</a:t>
            </a:r>
            <a:endParaRPr kumimoji="1" lang="en-US" altLang="zh-CN" dirty="0"/>
          </a:p>
          <a:p>
            <a:r>
              <a:rPr kumimoji="1" lang="zh-CN" altLang="en-US" dirty="0"/>
              <a:t>凝聚共识：从宏观上、大的方面统一认识</a:t>
            </a:r>
          </a:p>
        </p:txBody>
      </p:sp>
    </p:spTree>
    <p:extLst>
      <p:ext uri="{BB962C8B-B14F-4D97-AF65-F5344CB8AC3E}">
        <p14:creationId xmlns:p14="http://schemas.microsoft.com/office/powerpoint/2010/main" val="1095159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CD60A-8F8F-F84F-87BD-74C20B60D252}"/>
              </a:ext>
            </a:extLst>
          </p:cNvPr>
          <p:cNvSpPr>
            <a:spLocks noGrp="1"/>
          </p:cNvSpPr>
          <p:nvPr>
            <p:ph type="title"/>
          </p:nvPr>
        </p:nvSpPr>
        <p:spPr/>
        <p:txBody>
          <a:bodyPr/>
          <a:lstStyle/>
          <a:p>
            <a:r>
              <a:rPr kumimoji="1" lang="en-US" altLang="zh-CN" dirty="0"/>
              <a:t>3.</a:t>
            </a:r>
            <a:r>
              <a:rPr kumimoji="1" lang="zh-CN" altLang="en-US" dirty="0"/>
              <a:t>加强思想道德建设</a:t>
            </a:r>
          </a:p>
        </p:txBody>
      </p:sp>
      <p:sp>
        <p:nvSpPr>
          <p:cNvPr id="3" name="内容占位符 2">
            <a:extLst>
              <a:ext uri="{FF2B5EF4-FFF2-40B4-BE49-F238E27FC236}">
                <a16:creationId xmlns:a16="http://schemas.microsoft.com/office/drawing/2014/main" id="{C90398CB-ED4E-6542-86E8-5E8256C7192B}"/>
              </a:ext>
            </a:extLst>
          </p:cNvPr>
          <p:cNvSpPr>
            <a:spLocks noGrp="1"/>
          </p:cNvSpPr>
          <p:nvPr>
            <p:ph idx="1"/>
          </p:nvPr>
        </p:nvSpPr>
        <p:spPr>
          <a:xfrm>
            <a:off x="495978" y="1593477"/>
            <a:ext cx="8180478" cy="4195481"/>
          </a:xfrm>
        </p:spPr>
        <p:txBody>
          <a:bodyPr/>
          <a:lstStyle/>
          <a:p>
            <a:r>
              <a:rPr kumimoji="1" lang="zh-CN" altLang="en-US" dirty="0"/>
              <a:t>思想：主要指理想信念、思想问题、价值观、意识形态等</a:t>
            </a:r>
            <a:endParaRPr kumimoji="1" lang="en-US" altLang="zh-CN" dirty="0"/>
          </a:p>
          <a:p>
            <a:r>
              <a:rPr kumimoji="1" lang="zh-CN" altLang="en-US" dirty="0"/>
              <a:t>道德是什么？</a:t>
            </a:r>
            <a:endParaRPr kumimoji="1" lang="en-US" altLang="zh-CN" dirty="0"/>
          </a:p>
          <a:p>
            <a:r>
              <a:rPr kumimoji="1" lang="zh-CN" altLang="en-US" dirty="0"/>
              <a:t>有一种解释：道德是一个人能够分辨应该干什么和不应该干什么的一类知识。</a:t>
            </a:r>
            <a:endParaRPr kumimoji="1" lang="en-US" altLang="zh-CN" dirty="0"/>
          </a:p>
          <a:p>
            <a:r>
              <a:rPr kumimoji="1" lang="zh-CN" altLang="en-US" dirty="0"/>
              <a:t>应该干的：义不容辞、勇往直前</a:t>
            </a:r>
            <a:endParaRPr kumimoji="1" lang="en-US" altLang="zh-CN" dirty="0"/>
          </a:p>
          <a:p>
            <a:r>
              <a:rPr kumimoji="1" lang="zh-CN" altLang="en-US" dirty="0"/>
              <a:t>不应该干的：决不越雷池一步</a:t>
            </a:r>
          </a:p>
        </p:txBody>
      </p:sp>
    </p:spTree>
    <p:extLst>
      <p:ext uri="{BB962C8B-B14F-4D97-AF65-F5344CB8AC3E}">
        <p14:creationId xmlns:p14="http://schemas.microsoft.com/office/powerpoint/2010/main" val="1105213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F9FF9-1209-B944-B5D0-C533F28D2C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A0F9E4-3A95-C948-8583-A610665651C6}"/>
              </a:ext>
            </a:extLst>
          </p:cNvPr>
          <p:cNvSpPr>
            <a:spLocks noGrp="1"/>
          </p:cNvSpPr>
          <p:nvPr>
            <p:ph idx="1"/>
          </p:nvPr>
        </p:nvSpPr>
        <p:spPr>
          <a:xfrm>
            <a:off x="495978" y="1593477"/>
            <a:ext cx="7781584" cy="4195481"/>
          </a:xfrm>
        </p:spPr>
        <p:txBody>
          <a:bodyPr/>
          <a:lstStyle/>
          <a:p>
            <a:r>
              <a:rPr kumimoji="1" lang="zh-CN" altLang="en-US" dirty="0"/>
              <a:t>树立中国特色社会主义、共产主义、中华民族伟大复兴的共同理想，并脚踏实地投身到学习、科研、工作的攻坚克难上</a:t>
            </a:r>
            <a:endParaRPr kumimoji="1" lang="en-US" altLang="zh-CN" dirty="0"/>
          </a:p>
          <a:p>
            <a:r>
              <a:rPr kumimoji="1" lang="zh-CN" altLang="en-US" dirty="0"/>
              <a:t>慢慢养成私人空间的“私德”、公共空间的“公德”、工作岗位的“职业道德”、未来可能的“师德”，做一个文明、高尚、亲和的人</a:t>
            </a:r>
            <a:endParaRPr kumimoji="1" lang="en-US" altLang="zh-CN" dirty="0"/>
          </a:p>
          <a:p>
            <a:r>
              <a:rPr kumimoji="1" lang="zh-CN" altLang="en-US" dirty="0"/>
              <a:t>树立正确的“三观”（世界、人生、价值），面对学业、情感、职业选择的时候，坐标、格局、舞台要大一点</a:t>
            </a:r>
            <a:endParaRPr kumimoji="1" lang="en-US" altLang="zh-CN" dirty="0"/>
          </a:p>
          <a:p>
            <a:r>
              <a:rPr kumimoji="1" lang="zh-CN" altLang="en-US" dirty="0"/>
              <a:t>如果有什么问题需要沟通</a:t>
            </a:r>
            <a:r>
              <a:rPr kumimoji="1" lang="en-US" altLang="zh-CN" dirty="0"/>
              <a:t>huangyao728@163.com</a:t>
            </a:r>
            <a:endParaRPr kumimoji="1" lang="zh-CN" altLang="en-US" dirty="0"/>
          </a:p>
        </p:txBody>
      </p:sp>
    </p:spTree>
    <p:extLst>
      <p:ext uri="{BB962C8B-B14F-4D97-AF65-F5344CB8AC3E}">
        <p14:creationId xmlns:p14="http://schemas.microsoft.com/office/powerpoint/2010/main" val="170260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18A7F-C24B-9644-A25B-6B90DF6A44E3}"/>
              </a:ext>
            </a:extLst>
          </p:cNvPr>
          <p:cNvSpPr>
            <a:spLocks noGrp="1"/>
          </p:cNvSpPr>
          <p:nvPr>
            <p:ph type="title"/>
          </p:nvPr>
        </p:nvSpPr>
        <p:spPr/>
        <p:txBody>
          <a:bodyPr/>
          <a:lstStyle/>
          <a:p>
            <a:r>
              <a:rPr kumimoji="1" lang="zh-CN" altLang="en-US" dirty="0"/>
              <a:t>文化自觉</a:t>
            </a:r>
          </a:p>
        </p:txBody>
      </p:sp>
      <p:sp>
        <p:nvSpPr>
          <p:cNvPr id="3" name="内容占位符 2">
            <a:extLst>
              <a:ext uri="{FF2B5EF4-FFF2-40B4-BE49-F238E27FC236}">
                <a16:creationId xmlns:a16="http://schemas.microsoft.com/office/drawing/2014/main" id="{AD59576D-6022-EC47-B4C7-2567E9D7FCA3}"/>
              </a:ext>
            </a:extLst>
          </p:cNvPr>
          <p:cNvSpPr>
            <a:spLocks noGrp="1"/>
          </p:cNvSpPr>
          <p:nvPr>
            <p:ph idx="1"/>
          </p:nvPr>
        </p:nvSpPr>
        <p:spPr>
          <a:xfrm>
            <a:off x="495978" y="1593477"/>
            <a:ext cx="7964454" cy="4571827"/>
          </a:xfrm>
        </p:spPr>
        <p:txBody>
          <a:bodyPr>
            <a:normAutofit/>
          </a:bodyPr>
          <a:lstStyle/>
          <a:p>
            <a:r>
              <a:rPr kumimoji="1" lang="zh-CN" altLang="en-US" dirty="0"/>
              <a:t>中国著名社会学家费孝通先生的观点：它指生活在一定文化历史圈子的人对其文化有自知之明，并对其发展历程和未来有充分的认识，是对文化的自我觉醒、自我反省、自我创建。</a:t>
            </a:r>
            <a:endParaRPr kumimoji="1" lang="en-US" altLang="zh-CN" dirty="0"/>
          </a:p>
          <a:p>
            <a:r>
              <a:rPr kumimoji="1" lang="zh-CN" altLang="en-US" dirty="0"/>
              <a:t>大家可以思考自己的家乡、家庭、寝室、亲朋等等，有什么细微的文化和差异？</a:t>
            </a:r>
            <a:endParaRPr kumimoji="1" lang="en-US" altLang="zh-CN" dirty="0"/>
          </a:p>
        </p:txBody>
      </p:sp>
    </p:spTree>
    <p:extLst>
      <p:ext uri="{BB962C8B-B14F-4D97-AF65-F5344CB8AC3E}">
        <p14:creationId xmlns:p14="http://schemas.microsoft.com/office/powerpoint/2010/main" val="639534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9A0EF-6A9D-9941-8A3B-1332EDF9CBD1}"/>
              </a:ext>
            </a:extLst>
          </p:cNvPr>
          <p:cNvSpPr>
            <a:spLocks noGrp="1"/>
          </p:cNvSpPr>
          <p:nvPr>
            <p:ph type="title"/>
          </p:nvPr>
        </p:nvSpPr>
        <p:spPr/>
        <p:txBody>
          <a:bodyPr/>
          <a:lstStyle/>
          <a:p>
            <a:r>
              <a:rPr kumimoji="1" lang="zh-CN" altLang="en-US" dirty="0"/>
              <a:t>抵制消极文化</a:t>
            </a:r>
          </a:p>
        </p:txBody>
      </p:sp>
      <p:sp>
        <p:nvSpPr>
          <p:cNvPr id="3" name="内容占位符 2">
            <a:extLst>
              <a:ext uri="{FF2B5EF4-FFF2-40B4-BE49-F238E27FC236}">
                <a16:creationId xmlns:a16="http://schemas.microsoft.com/office/drawing/2014/main" id="{77648D64-2A05-DD47-A11A-53BC73C80986}"/>
              </a:ext>
            </a:extLst>
          </p:cNvPr>
          <p:cNvSpPr>
            <a:spLocks noGrp="1"/>
          </p:cNvSpPr>
          <p:nvPr>
            <p:ph idx="1"/>
          </p:nvPr>
        </p:nvSpPr>
        <p:spPr>
          <a:xfrm>
            <a:off x="495978" y="1593477"/>
            <a:ext cx="7964454" cy="4195481"/>
          </a:xfrm>
        </p:spPr>
        <p:txBody>
          <a:bodyPr/>
          <a:lstStyle/>
          <a:p>
            <a:r>
              <a:rPr kumimoji="1" lang="zh-CN" altLang="en-US" dirty="0"/>
              <a:t>树立积极价值观，吸收优秀文化，抵制消极不良文化</a:t>
            </a:r>
            <a:endParaRPr kumimoji="1" lang="en-US" altLang="zh-CN" dirty="0"/>
          </a:p>
          <a:p>
            <a:r>
              <a:rPr kumimoji="1" lang="zh-CN" altLang="en-US" dirty="0"/>
              <a:t>消极不良文化有哪些？</a:t>
            </a:r>
            <a:endParaRPr kumimoji="1" lang="en-US" altLang="zh-CN" dirty="0"/>
          </a:p>
          <a:p>
            <a:r>
              <a:rPr kumimoji="1" lang="zh-CN" altLang="en-US" dirty="0"/>
              <a:t>官本位、拜金、享乐、迷信、暴力、色情、瞧不起别人、鄙视链、优越感过度、不劳而获、等级观念、个人主义、官僚主义、无政府主义、小团体、极端主义、坑蒙拐骗、占便宜没够吃亏难受、不择手段</a:t>
            </a:r>
            <a:endParaRPr kumimoji="1" lang="en-US" altLang="zh-CN" dirty="0"/>
          </a:p>
          <a:p>
            <a:r>
              <a:rPr kumimoji="1" lang="zh-CN" altLang="en-US" dirty="0"/>
              <a:t>远离宅、丧、颓等不良文化</a:t>
            </a:r>
            <a:endParaRPr kumimoji="1" lang="en-US" altLang="zh-CN" dirty="0"/>
          </a:p>
          <a:p>
            <a:endParaRPr kumimoji="1" lang="en-US" altLang="zh-CN" dirty="0"/>
          </a:p>
          <a:p>
            <a:r>
              <a:rPr kumimoji="1" lang="zh-CN" altLang="en-US" dirty="0"/>
              <a:t>同时，害人之心不可有，防人之心不可无！</a:t>
            </a:r>
          </a:p>
        </p:txBody>
      </p:sp>
    </p:spTree>
    <p:extLst>
      <p:ext uri="{BB962C8B-B14F-4D97-AF65-F5344CB8AC3E}">
        <p14:creationId xmlns:p14="http://schemas.microsoft.com/office/powerpoint/2010/main" val="3429451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7504E-0993-D947-B4E0-CE83EEC0DBC7}"/>
              </a:ext>
            </a:extLst>
          </p:cNvPr>
          <p:cNvSpPr>
            <a:spLocks noGrp="1"/>
          </p:cNvSpPr>
          <p:nvPr>
            <p:ph type="title"/>
          </p:nvPr>
        </p:nvSpPr>
        <p:spPr/>
        <p:txBody>
          <a:bodyPr/>
          <a:lstStyle/>
          <a:p>
            <a:r>
              <a:rPr kumimoji="1" lang="zh-CN" altLang="en-US" dirty="0"/>
              <a:t>正能量</a:t>
            </a:r>
          </a:p>
        </p:txBody>
      </p:sp>
      <p:sp>
        <p:nvSpPr>
          <p:cNvPr id="3" name="内容占位符 2">
            <a:extLst>
              <a:ext uri="{FF2B5EF4-FFF2-40B4-BE49-F238E27FC236}">
                <a16:creationId xmlns:a16="http://schemas.microsoft.com/office/drawing/2014/main" id="{84E7FC08-AC9A-9F40-95F7-F99830629F37}"/>
              </a:ext>
            </a:extLst>
          </p:cNvPr>
          <p:cNvSpPr>
            <a:spLocks noGrp="1"/>
          </p:cNvSpPr>
          <p:nvPr>
            <p:ph idx="1"/>
          </p:nvPr>
        </p:nvSpPr>
        <p:spPr>
          <a:xfrm>
            <a:off x="495978" y="1593477"/>
            <a:ext cx="7460398" cy="4195481"/>
          </a:xfrm>
        </p:spPr>
        <p:txBody>
          <a:bodyPr/>
          <a:lstStyle/>
          <a:p>
            <a:r>
              <a:rPr kumimoji="1" lang="zh-CN" altLang="en-US" dirty="0"/>
              <a:t>一种健康乐观、积极向上的动力和情感，所有积极的、健康的、催人奋进的、给人力量的、充满希望的人和事所具有的。</a:t>
            </a:r>
            <a:endParaRPr kumimoji="1" lang="en-US" altLang="zh-CN" dirty="0"/>
          </a:p>
          <a:p>
            <a:r>
              <a:rPr kumimoji="1" lang="zh-CN" altLang="en-US" dirty="0"/>
              <a:t>具有正能量的人看待世界、问题和困难都是积极的</a:t>
            </a:r>
            <a:endParaRPr kumimoji="1" lang="en-US" altLang="zh-CN" dirty="0"/>
          </a:p>
          <a:p>
            <a:r>
              <a:rPr kumimoji="1" lang="zh-CN" altLang="en-US" dirty="0"/>
              <a:t>每天晒晒太阳、跑跑步</a:t>
            </a:r>
            <a:endParaRPr kumimoji="1" lang="en-US" altLang="zh-CN" dirty="0"/>
          </a:p>
          <a:p>
            <a:r>
              <a:rPr kumimoji="1" lang="zh-CN" altLang="en-US" dirty="0"/>
              <a:t>充满正能量，远离负能量</a:t>
            </a:r>
          </a:p>
        </p:txBody>
      </p:sp>
      <p:pic>
        <p:nvPicPr>
          <p:cNvPr id="4" name="图片 3">
            <a:extLst>
              <a:ext uri="{FF2B5EF4-FFF2-40B4-BE49-F238E27FC236}">
                <a16:creationId xmlns:a16="http://schemas.microsoft.com/office/drawing/2014/main" id="{AA943383-5442-1241-AA3C-0AE69708CCB9}"/>
              </a:ext>
            </a:extLst>
          </p:cNvPr>
          <p:cNvPicPr>
            <a:picLocks noChangeAspect="1"/>
          </p:cNvPicPr>
          <p:nvPr/>
        </p:nvPicPr>
        <p:blipFill rotWithShape="1">
          <a:blip r:embed="rId2"/>
          <a:srcRect l="11121" r="11121"/>
          <a:stretch/>
        </p:blipFill>
        <p:spPr>
          <a:xfrm>
            <a:off x="6573088" y="3691217"/>
            <a:ext cx="2148654" cy="2763225"/>
          </a:xfrm>
          <a:prstGeom prst="rect">
            <a:avLst/>
          </a:prstGeom>
        </p:spPr>
      </p:pic>
    </p:spTree>
    <p:extLst>
      <p:ext uri="{BB962C8B-B14F-4D97-AF65-F5344CB8AC3E}">
        <p14:creationId xmlns:p14="http://schemas.microsoft.com/office/powerpoint/2010/main" val="1069094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49946-2A15-5641-92C5-915F1BA0269B}"/>
              </a:ext>
            </a:extLst>
          </p:cNvPr>
          <p:cNvSpPr>
            <a:spLocks noGrp="1"/>
          </p:cNvSpPr>
          <p:nvPr>
            <p:ph type="title"/>
          </p:nvPr>
        </p:nvSpPr>
        <p:spPr>
          <a:xfrm>
            <a:off x="395536" y="332656"/>
            <a:ext cx="7471666" cy="1320098"/>
          </a:xfrm>
        </p:spPr>
        <p:txBody>
          <a:bodyPr/>
          <a:lstStyle/>
          <a:p>
            <a:r>
              <a:rPr kumimoji="1" lang="zh-CN" altLang="en-US" dirty="0"/>
              <a:t>五、推动社会主义文化繁荣兴盛</a:t>
            </a:r>
          </a:p>
        </p:txBody>
      </p:sp>
      <p:sp>
        <p:nvSpPr>
          <p:cNvPr id="3" name="内容占位符 2">
            <a:extLst>
              <a:ext uri="{FF2B5EF4-FFF2-40B4-BE49-F238E27FC236}">
                <a16:creationId xmlns:a16="http://schemas.microsoft.com/office/drawing/2014/main" id="{436B7219-5ACA-F142-A576-44BD3834ECCC}"/>
              </a:ext>
            </a:extLst>
          </p:cNvPr>
          <p:cNvSpPr>
            <a:spLocks noGrp="1"/>
          </p:cNvSpPr>
          <p:nvPr>
            <p:ph idx="1"/>
          </p:nvPr>
        </p:nvSpPr>
        <p:spPr>
          <a:xfrm>
            <a:off x="495978" y="1916832"/>
            <a:ext cx="7055379" cy="3872126"/>
          </a:xfrm>
        </p:spPr>
        <p:txBody>
          <a:bodyPr/>
          <a:lstStyle/>
          <a:p>
            <a:r>
              <a:rPr kumimoji="1" lang="zh-CN" altLang="en-US" dirty="0"/>
              <a:t>繁荣发展社会主义文艺</a:t>
            </a:r>
            <a:endParaRPr kumimoji="1" lang="en-US" altLang="zh-CN" dirty="0"/>
          </a:p>
          <a:p>
            <a:r>
              <a:rPr kumimoji="1" lang="zh-CN" altLang="en-US" dirty="0"/>
              <a:t>推动中华优秀传统文化创造性转化、创新性发展</a:t>
            </a:r>
            <a:endParaRPr kumimoji="1" lang="en-US" altLang="zh-CN" dirty="0"/>
          </a:p>
          <a:p>
            <a:r>
              <a:rPr kumimoji="1" lang="zh-CN" altLang="en-US" dirty="0"/>
              <a:t>推动文化事业与文化产业发展</a:t>
            </a:r>
            <a:endParaRPr kumimoji="1" lang="en-US" altLang="zh-CN" dirty="0"/>
          </a:p>
          <a:p>
            <a:r>
              <a:rPr kumimoji="1" lang="zh-CN" altLang="en-US" dirty="0"/>
              <a:t>讲好中国故事</a:t>
            </a:r>
          </a:p>
        </p:txBody>
      </p:sp>
    </p:spTree>
    <p:extLst>
      <p:ext uri="{BB962C8B-B14F-4D97-AF65-F5344CB8AC3E}">
        <p14:creationId xmlns:p14="http://schemas.microsoft.com/office/powerpoint/2010/main" val="2187268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D2B3B-8E42-C94B-B2ED-56A6B4421168}"/>
              </a:ext>
            </a:extLst>
          </p:cNvPr>
          <p:cNvSpPr>
            <a:spLocks noGrp="1"/>
          </p:cNvSpPr>
          <p:nvPr>
            <p:ph type="title"/>
          </p:nvPr>
        </p:nvSpPr>
        <p:spPr/>
        <p:txBody>
          <a:bodyPr/>
          <a:lstStyle/>
          <a:p>
            <a:r>
              <a:rPr kumimoji="1" lang="zh-CN" altLang="en-US" dirty="0"/>
              <a:t>文艺与文化产业</a:t>
            </a:r>
          </a:p>
        </p:txBody>
      </p:sp>
      <p:sp>
        <p:nvSpPr>
          <p:cNvPr id="3" name="内容占位符 2">
            <a:extLst>
              <a:ext uri="{FF2B5EF4-FFF2-40B4-BE49-F238E27FC236}">
                <a16:creationId xmlns:a16="http://schemas.microsoft.com/office/drawing/2014/main" id="{9C823B6F-6406-2243-A4B4-B7323792BFF3}"/>
              </a:ext>
            </a:extLst>
          </p:cNvPr>
          <p:cNvSpPr>
            <a:spLocks noGrp="1"/>
          </p:cNvSpPr>
          <p:nvPr>
            <p:ph idx="1"/>
          </p:nvPr>
        </p:nvSpPr>
        <p:spPr>
          <a:xfrm>
            <a:off x="495978" y="1593477"/>
            <a:ext cx="8180478" cy="4715843"/>
          </a:xfrm>
        </p:spPr>
        <p:txBody>
          <a:bodyPr/>
          <a:lstStyle/>
          <a:p>
            <a:r>
              <a:rPr lang="zh-CN" altLang="en-US" dirty="0"/>
              <a:t>造型艺术：包括绘画、雕塑、建筑、工艺美术、剪纸、书法、摄影</a:t>
            </a:r>
          </a:p>
          <a:p>
            <a:pPr marL="0" indent="0">
              <a:buNone/>
            </a:pPr>
            <a:r>
              <a:rPr lang="zh-CN" altLang="en-US" dirty="0"/>
              <a:t>     表演艺术：包括舞蹈、音乐、相声、曲艺、杂技、魔术</a:t>
            </a:r>
          </a:p>
          <a:p>
            <a:pPr marL="0" indent="0">
              <a:buNone/>
            </a:pPr>
            <a:r>
              <a:rPr lang="zh-CN" altLang="en-US" dirty="0"/>
              <a:t>     综合艺术：包括电影、电视、戏剧</a:t>
            </a:r>
          </a:p>
          <a:p>
            <a:pPr marL="0" indent="0">
              <a:buNone/>
            </a:pPr>
            <a:r>
              <a:rPr lang="zh-CN" altLang="en-US" dirty="0"/>
              <a:t>     语言艺术：包括诗歌、散文、小说</a:t>
            </a:r>
            <a:endParaRPr lang="en-US" altLang="zh-CN" dirty="0"/>
          </a:p>
          <a:p>
            <a:r>
              <a:rPr kumimoji="1" lang="zh-CN" altLang="en-US" dirty="0"/>
              <a:t>茅盾文学奖</a:t>
            </a:r>
            <a:r>
              <a:rPr kumimoji="1" lang="en-US" altLang="zh-CN" dirty="0"/>
              <a:t>——</a:t>
            </a:r>
            <a:r>
              <a:rPr kumimoji="1" lang="zh-CN" altLang="en-US" dirty="0"/>
              <a:t>小说</a:t>
            </a:r>
            <a:r>
              <a:rPr kumimoji="1" lang="en-US" altLang="zh-CN" dirty="0"/>
              <a:t>《</a:t>
            </a:r>
            <a:r>
              <a:rPr kumimoji="1" lang="zh-CN" altLang="en-US" dirty="0"/>
              <a:t>白鹿原</a:t>
            </a:r>
            <a:r>
              <a:rPr kumimoji="1" lang="en-US" altLang="zh-CN" dirty="0"/>
              <a:t>》——</a:t>
            </a:r>
            <a:r>
              <a:rPr kumimoji="1" lang="zh-CN" altLang="en-US" dirty="0"/>
              <a:t>电影、电视</a:t>
            </a:r>
            <a:r>
              <a:rPr kumimoji="1" lang="en-US" altLang="zh-CN" dirty="0"/>
              <a:t>《</a:t>
            </a:r>
            <a:r>
              <a:rPr kumimoji="1" lang="zh-CN" altLang="en-US" dirty="0"/>
              <a:t>白鹿原</a:t>
            </a:r>
            <a:r>
              <a:rPr kumimoji="1" lang="en-US" altLang="zh-CN" dirty="0"/>
              <a:t>》</a:t>
            </a:r>
          </a:p>
        </p:txBody>
      </p:sp>
    </p:spTree>
    <p:extLst>
      <p:ext uri="{BB962C8B-B14F-4D97-AF65-F5344CB8AC3E}">
        <p14:creationId xmlns:p14="http://schemas.microsoft.com/office/powerpoint/2010/main" val="3880963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23F1F-FBA9-924C-948E-15A1C76888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1152CC-DB67-4646-9FD3-B616B818DBB5}"/>
              </a:ext>
            </a:extLst>
          </p:cNvPr>
          <p:cNvSpPr>
            <a:spLocks noGrp="1"/>
          </p:cNvSpPr>
          <p:nvPr>
            <p:ph idx="1"/>
          </p:nvPr>
        </p:nvSpPr>
        <p:spPr>
          <a:xfrm>
            <a:off x="495978" y="1593477"/>
            <a:ext cx="7781584" cy="4571827"/>
          </a:xfrm>
        </p:spPr>
        <p:txBody>
          <a:bodyPr>
            <a:normAutofit/>
          </a:bodyPr>
          <a:lstStyle/>
          <a:p>
            <a:r>
              <a:rPr kumimoji="1" lang="zh-CN" altLang="en-US" dirty="0"/>
              <a:t>文化产业是以生产和提供精神产品为主要活动，以满足人们的文化需要作为目标，按照工业标准，创作、生产、再生产、储存以及分配消费文化产品和服务的一系列活动。</a:t>
            </a:r>
          </a:p>
          <a:p>
            <a:r>
              <a:rPr kumimoji="1" lang="zh-CN" altLang="en-US" dirty="0"/>
              <a:t>文化产业划分为三类：</a:t>
            </a:r>
          </a:p>
          <a:p>
            <a:r>
              <a:rPr kumimoji="1" lang="zh-CN" altLang="en-US" dirty="0"/>
              <a:t>一是生产与销售以相对独立的物态形式，如图书、报刊、影视、音像制品等；</a:t>
            </a:r>
            <a:endParaRPr kumimoji="1" lang="en-US" altLang="zh-CN" dirty="0"/>
          </a:p>
          <a:p>
            <a:r>
              <a:rPr kumimoji="1" lang="zh-CN" altLang="en-US" dirty="0"/>
              <a:t>二是以劳务形式出现的文化服务行业，如戏剧舞蹈、体育、娱乐、策划、经纪等；</a:t>
            </a:r>
            <a:endParaRPr kumimoji="1" lang="en-US" altLang="zh-CN" dirty="0"/>
          </a:p>
          <a:p>
            <a:r>
              <a:rPr kumimoji="1" lang="zh-CN" altLang="en-US" dirty="0"/>
              <a:t>三是向其他商品和行业提供文化附加值的行业，如装潢、装饰、形象设计、旅游等。</a:t>
            </a:r>
          </a:p>
        </p:txBody>
      </p:sp>
    </p:spTree>
    <p:extLst>
      <p:ext uri="{BB962C8B-B14F-4D97-AF65-F5344CB8AC3E}">
        <p14:creationId xmlns:p14="http://schemas.microsoft.com/office/powerpoint/2010/main" val="219858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1E573-BD07-264C-9735-69CA8C13157E}"/>
              </a:ext>
            </a:extLst>
          </p:cNvPr>
          <p:cNvSpPr>
            <a:spLocks noGrp="1"/>
          </p:cNvSpPr>
          <p:nvPr>
            <p:ph type="title"/>
          </p:nvPr>
        </p:nvSpPr>
        <p:spPr/>
        <p:txBody>
          <a:bodyPr/>
          <a:lstStyle/>
          <a:p>
            <a:r>
              <a:rPr kumimoji="1" lang="zh-CN" altLang="en-US" dirty="0"/>
              <a:t>文化产业规模</a:t>
            </a:r>
          </a:p>
        </p:txBody>
      </p:sp>
      <p:sp>
        <p:nvSpPr>
          <p:cNvPr id="3" name="内容占位符 2">
            <a:extLst>
              <a:ext uri="{FF2B5EF4-FFF2-40B4-BE49-F238E27FC236}">
                <a16:creationId xmlns:a16="http://schemas.microsoft.com/office/drawing/2014/main" id="{05C394A1-D853-E540-8DF7-EC02160555D1}"/>
              </a:ext>
            </a:extLst>
          </p:cNvPr>
          <p:cNvSpPr>
            <a:spLocks noGrp="1"/>
          </p:cNvSpPr>
          <p:nvPr>
            <p:ph idx="1"/>
          </p:nvPr>
        </p:nvSpPr>
        <p:spPr>
          <a:xfrm>
            <a:off x="495978" y="1593477"/>
            <a:ext cx="7892446" cy="4811805"/>
          </a:xfrm>
        </p:spPr>
        <p:txBody>
          <a:bodyPr/>
          <a:lstStyle/>
          <a:p>
            <a:r>
              <a:rPr kumimoji="1" lang="zh-CN" altLang="en-US" dirty="0"/>
              <a:t>随着中国经济发展进入新常态，人民生活水平逐渐提高，国民对文化的消费能力增强，文化产业占</a:t>
            </a:r>
            <a:r>
              <a:rPr kumimoji="1" lang="en-US" altLang="zh-CN" dirty="0"/>
              <a:t>GDP</a:t>
            </a:r>
            <a:r>
              <a:rPr kumimoji="1" lang="zh-CN" altLang="en-US" dirty="0"/>
              <a:t>比例持续提升。</a:t>
            </a:r>
            <a:endParaRPr kumimoji="1" lang="en-US" altLang="zh-CN" dirty="0"/>
          </a:p>
          <a:p>
            <a:r>
              <a:rPr kumimoji="1" lang="en-US" altLang="zh-CN" dirty="0"/>
              <a:t>2017</a:t>
            </a:r>
            <a:r>
              <a:rPr kumimoji="1" lang="zh-CN" altLang="en-US" dirty="0"/>
              <a:t>年文化及相关产业增加值为</a:t>
            </a:r>
            <a:r>
              <a:rPr kumimoji="1" lang="en-US" altLang="zh-CN" dirty="0"/>
              <a:t>3.55</a:t>
            </a:r>
            <a:r>
              <a:rPr kumimoji="1" lang="zh-CN" altLang="en-US" dirty="0"/>
              <a:t>万亿元，占</a:t>
            </a:r>
            <a:r>
              <a:rPr kumimoji="1" lang="en-US" altLang="zh-CN" dirty="0"/>
              <a:t>GDP</a:t>
            </a:r>
            <a:r>
              <a:rPr kumimoji="1" lang="zh-CN" altLang="en-US" dirty="0"/>
              <a:t>比例为</a:t>
            </a:r>
            <a:r>
              <a:rPr kumimoji="1" lang="en-US" altLang="zh-CN" dirty="0"/>
              <a:t>4.29%</a:t>
            </a:r>
            <a:r>
              <a:rPr kumimoji="1" lang="zh-CN" altLang="en-US" dirty="0"/>
              <a:t>，占比较上年增加</a:t>
            </a:r>
            <a:r>
              <a:rPr kumimoji="1" lang="en-US" altLang="zh-CN" dirty="0"/>
              <a:t>0.15</a:t>
            </a:r>
            <a:r>
              <a:rPr kumimoji="1" lang="zh-CN" altLang="en-US" dirty="0"/>
              <a:t>个百分点。中国文化及相关产业已逐步成长为我国宏观经济发展中新的增长点。</a:t>
            </a:r>
            <a:endParaRPr kumimoji="1" lang="en-US" altLang="zh-CN" dirty="0"/>
          </a:p>
        </p:txBody>
      </p:sp>
      <p:pic>
        <p:nvPicPr>
          <p:cNvPr id="4" name="图片 3">
            <a:extLst>
              <a:ext uri="{FF2B5EF4-FFF2-40B4-BE49-F238E27FC236}">
                <a16:creationId xmlns:a16="http://schemas.microsoft.com/office/drawing/2014/main" id="{1842BFC4-4AA1-0A44-9B67-4184D9010A65}"/>
              </a:ext>
            </a:extLst>
          </p:cNvPr>
          <p:cNvPicPr>
            <a:picLocks noChangeAspect="1"/>
          </p:cNvPicPr>
          <p:nvPr/>
        </p:nvPicPr>
        <p:blipFill>
          <a:blip r:embed="rId2"/>
          <a:stretch>
            <a:fillRect/>
          </a:stretch>
        </p:blipFill>
        <p:spPr>
          <a:xfrm>
            <a:off x="2442344" y="4221088"/>
            <a:ext cx="4259311" cy="2361828"/>
          </a:xfrm>
          <a:prstGeom prst="rect">
            <a:avLst/>
          </a:prstGeom>
        </p:spPr>
      </p:pic>
    </p:spTree>
    <p:extLst>
      <p:ext uri="{BB962C8B-B14F-4D97-AF65-F5344CB8AC3E}">
        <p14:creationId xmlns:p14="http://schemas.microsoft.com/office/powerpoint/2010/main" val="3432364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D4315-799A-44A9-9845-2657BAA1A826}"/>
              </a:ext>
            </a:extLst>
          </p:cNvPr>
          <p:cNvSpPr>
            <a:spLocks noGrp="1"/>
          </p:cNvSpPr>
          <p:nvPr>
            <p:ph type="title"/>
          </p:nvPr>
        </p:nvSpPr>
        <p:spPr/>
        <p:txBody>
          <a:bodyPr/>
          <a:lstStyle/>
          <a:p>
            <a:r>
              <a:rPr lang="en-US" altLang="zh-CN" dirty="0"/>
              <a:t>3.</a:t>
            </a:r>
            <a:r>
              <a:rPr lang="zh-CN" altLang="en-US" dirty="0"/>
              <a:t>制度层面</a:t>
            </a:r>
          </a:p>
        </p:txBody>
      </p:sp>
      <p:sp>
        <p:nvSpPr>
          <p:cNvPr id="3" name="内容占位符 2">
            <a:extLst>
              <a:ext uri="{FF2B5EF4-FFF2-40B4-BE49-F238E27FC236}">
                <a16:creationId xmlns:a16="http://schemas.microsoft.com/office/drawing/2014/main" id="{CDEBA144-5991-4CCA-934C-5EF560424033}"/>
              </a:ext>
            </a:extLst>
          </p:cNvPr>
          <p:cNvSpPr>
            <a:spLocks noGrp="1"/>
          </p:cNvSpPr>
          <p:nvPr>
            <p:ph idx="1"/>
          </p:nvPr>
        </p:nvSpPr>
        <p:spPr>
          <a:xfrm>
            <a:off x="395536" y="1593477"/>
            <a:ext cx="8352928" cy="4811805"/>
          </a:xfrm>
        </p:spPr>
        <p:txBody>
          <a:bodyPr>
            <a:normAutofit/>
          </a:bodyPr>
          <a:lstStyle/>
          <a:p>
            <a:r>
              <a:rPr lang="zh-CN" altLang="en-US" dirty="0"/>
              <a:t>包括一般制度（大）、特殊制度（小）、风俗习惯节日等</a:t>
            </a:r>
            <a:endParaRPr lang="en-US" altLang="zh-CN" dirty="0"/>
          </a:p>
          <a:p>
            <a:r>
              <a:rPr lang="zh-CN" altLang="en-US" dirty="0"/>
              <a:t>比如，大学校长的确定：上级组织部门经过一系列严格程序 </a:t>
            </a:r>
            <a:r>
              <a:rPr lang="en-US" altLang="zh-CN" dirty="0"/>
              <a:t>vs</a:t>
            </a:r>
            <a:r>
              <a:rPr lang="zh-CN" altLang="en-US" dirty="0"/>
              <a:t> 校董事会遴选确定</a:t>
            </a:r>
            <a:endParaRPr lang="en-US" altLang="zh-CN" dirty="0"/>
          </a:p>
          <a:p>
            <a:r>
              <a:rPr lang="zh-CN" altLang="en-US" dirty="0"/>
              <a:t>比如，国家领导人的确定：县乡两级人大代表由选区选民直接选举产生，全国人大代表、省级人大代表和设区市级人大代表，分别由下一级人民代表大会间接选举产生，中共中央提出建议名单，全国人民代表大会等额选举 </a:t>
            </a:r>
            <a:r>
              <a:rPr lang="en-US" altLang="zh-CN" dirty="0"/>
              <a:t>vs</a:t>
            </a:r>
            <a:r>
              <a:rPr lang="zh-CN" altLang="en-US" dirty="0"/>
              <a:t> 普选</a:t>
            </a:r>
          </a:p>
          <a:p>
            <a:r>
              <a:rPr lang="zh-CN" altLang="en-US" dirty="0"/>
              <a:t>比如，计划经济向市场经济改革上：中国采取渐进模式 </a:t>
            </a:r>
            <a:r>
              <a:rPr lang="en-US" altLang="zh-CN" dirty="0"/>
              <a:t>vs</a:t>
            </a:r>
            <a:r>
              <a:rPr lang="zh-CN" altLang="en-US" dirty="0"/>
              <a:t>俄罗斯（战斗民族）突然死亡法、一夜之间</a:t>
            </a:r>
            <a:endParaRPr lang="en-US" altLang="zh-CN" dirty="0"/>
          </a:p>
          <a:p>
            <a:r>
              <a:rPr lang="zh-CN" altLang="en-US" dirty="0"/>
              <a:t>比如，大一统的中央集中 </a:t>
            </a:r>
            <a:r>
              <a:rPr lang="en-US" altLang="zh-CN" dirty="0"/>
              <a:t>vs</a:t>
            </a:r>
            <a:r>
              <a:rPr lang="zh-CN" altLang="en-US" dirty="0"/>
              <a:t> 联邦制</a:t>
            </a:r>
            <a:endParaRPr lang="en-US" altLang="zh-CN" dirty="0"/>
          </a:p>
          <a:p>
            <a:r>
              <a:rPr lang="zh-CN" altLang="en-US"/>
              <a:t>制度层由精神层所主导，又反作用于精神层。</a:t>
            </a:r>
            <a:endParaRPr lang="en-US" altLang="zh-CN"/>
          </a:p>
          <a:p>
            <a:endParaRPr lang="zh-CN" altLang="en-US" dirty="0"/>
          </a:p>
        </p:txBody>
      </p:sp>
    </p:spTree>
    <p:extLst>
      <p:ext uri="{BB962C8B-B14F-4D97-AF65-F5344CB8AC3E}">
        <p14:creationId xmlns:p14="http://schemas.microsoft.com/office/powerpoint/2010/main" val="2902963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A0AE2-FB7C-894C-842D-03D4EEEEA3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BADF3C2-C2E6-3040-8C6C-45AE138AF64E}"/>
              </a:ext>
            </a:extLst>
          </p:cNvPr>
          <p:cNvSpPr>
            <a:spLocks noGrp="1"/>
          </p:cNvSpPr>
          <p:nvPr>
            <p:ph idx="1"/>
          </p:nvPr>
        </p:nvSpPr>
        <p:spPr>
          <a:xfrm>
            <a:off x="495978" y="1593477"/>
            <a:ext cx="7781584" cy="4195481"/>
          </a:xfrm>
        </p:spPr>
        <p:txBody>
          <a:bodyPr>
            <a:normAutofit/>
          </a:bodyPr>
          <a:lstStyle/>
          <a:p>
            <a:r>
              <a:rPr kumimoji="1" lang="zh-CN" altLang="en-US" dirty="0"/>
              <a:t>公众对文化产品质量认可度不高，特别是影视作品</a:t>
            </a:r>
          </a:p>
          <a:p>
            <a:r>
              <a:rPr kumimoji="1" lang="zh-CN" altLang="en-US" dirty="0"/>
              <a:t>针对“电影，电视剧仍然存在粗粗制滥造现象”这一问题，持赞同票的占</a:t>
            </a:r>
            <a:r>
              <a:rPr kumimoji="1" lang="en-US" altLang="zh-CN" dirty="0"/>
              <a:t>73.98%</a:t>
            </a:r>
            <a:r>
              <a:rPr kumimoji="1" lang="zh-CN" altLang="en-US" dirty="0"/>
              <a:t>，这一结果说明随着人民群众对艺术文化需求的日益增长，观众对于电影质量的要求也越来越高，中国电影需大幅度地提高质量和水平；</a:t>
            </a:r>
            <a:endParaRPr kumimoji="1" lang="en-US" altLang="zh-CN" dirty="0"/>
          </a:p>
          <a:p>
            <a:r>
              <a:rPr kumimoji="1" lang="zh-CN" altLang="en-US" dirty="0"/>
              <a:t>针对“电视文艺节目制作质量显著提高”这一问题，持赞同票占</a:t>
            </a:r>
            <a:r>
              <a:rPr kumimoji="1" lang="en-US" altLang="zh-CN" dirty="0"/>
              <a:t>57.3%</a:t>
            </a:r>
            <a:r>
              <a:rPr kumimoji="1" lang="zh-CN" altLang="en-US" dirty="0"/>
              <a:t>，这一结果说明当前公众对于电视节目质量的认同度不尽如人意。</a:t>
            </a:r>
            <a:endParaRPr kumimoji="1" lang="en-US" altLang="zh-CN" dirty="0"/>
          </a:p>
          <a:p>
            <a:pPr marL="0" indent="0" algn="r">
              <a:buNone/>
            </a:pPr>
            <a:r>
              <a:rPr kumimoji="1" lang="en-US" altLang="zh-CN" dirty="0"/>
              <a:t>——</a:t>
            </a:r>
            <a:r>
              <a:rPr kumimoji="1" lang="zh-CN" altLang="en-US" dirty="0"/>
              <a:t>以上数据来源于前瞻产业研究院发布的</a:t>
            </a:r>
            <a:r>
              <a:rPr kumimoji="1" lang="en-US" altLang="zh-CN" dirty="0"/>
              <a:t>《2018-2023</a:t>
            </a:r>
            <a:r>
              <a:rPr kumimoji="1" lang="zh-CN" altLang="en-US" dirty="0"/>
              <a:t>年中国文化产业发展前景预测与产业链投资机会分析报告</a:t>
            </a:r>
            <a:r>
              <a:rPr kumimoji="1" lang="en-US" altLang="zh-CN" dirty="0"/>
              <a:t>》</a:t>
            </a:r>
            <a:endParaRPr kumimoji="1" lang="zh-CN" altLang="en-US" dirty="0"/>
          </a:p>
        </p:txBody>
      </p:sp>
    </p:spTree>
    <p:extLst>
      <p:ext uri="{BB962C8B-B14F-4D97-AF65-F5344CB8AC3E}">
        <p14:creationId xmlns:p14="http://schemas.microsoft.com/office/powerpoint/2010/main" val="3307572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78227-88DE-D946-892A-01CFD5998C5E}"/>
              </a:ext>
            </a:extLst>
          </p:cNvPr>
          <p:cNvSpPr>
            <a:spLocks noGrp="1"/>
          </p:cNvSpPr>
          <p:nvPr>
            <p:ph type="title"/>
          </p:nvPr>
        </p:nvSpPr>
        <p:spPr>
          <a:xfrm>
            <a:off x="447284" y="116632"/>
            <a:ext cx="7792853" cy="842682"/>
          </a:xfrm>
        </p:spPr>
        <p:txBody>
          <a:bodyPr/>
          <a:lstStyle/>
          <a:p>
            <a:r>
              <a:rPr kumimoji="1" lang="zh-CN" altLang="en-US" dirty="0"/>
              <a:t>世界</a:t>
            </a:r>
            <a:r>
              <a:rPr kumimoji="1" lang="en-US" altLang="zh-CN" dirty="0"/>
              <a:t>vs</a:t>
            </a:r>
            <a:r>
              <a:rPr kumimoji="1" lang="zh-CN" altLang="en-US" dirty="0"/>
              <a:t>中国电影票房排名</a:t>
            </a:r>
          </a:p>
        </p:txBody>
      </p:sp>
      <p:graphicFrame>
        <p:nvGraphicFramePr>
          <p:cNvPr id="4" name="内容占位符 3">
            <a:extLst>
              <a:ext uri="{FF2B5EF4-FFF2-40B4-BE49-F238E27FC236}">
                <a16:creationId xmlns:a16="http://schemas.microsoft.com/office/drawing/2014/main" id="{AE1C081F-BF05-EF4B-9AC6-4BC01BC772D3}"/>
              </a:ext>
            </a:extLst>
          </p:cNvPr>
          <p:cNvGraphicFramePr>
            <a:graphicFrameLocks noGrp="1"/>
          </p:cNvGraphicFramePr>
          <p:nvPr>
            <p:ph idx="1"/>
            <p:extLst>
              <p:ext uri="{D42A27DB-BD31-4B8C-83A1-F6EECF244321}">
                <p14:modId xmlns:p14="http://schemas.microsoft.com/office/powerpoint/2010/main" val="2930570445"/>
              </p:ext>
            </p:extLst>
          </p:nvPr>
        </p:nvGraphicFramePr>
        <p:xfrm>
          <a:off x="589755" y="1196752"/>
          <a:ext cx="7964490" cy="5425440"/>
        </p:xfrm>
        <a:graphic>
          <a:graphicData uri="http://schemas.openxmlformats.org/drawingml/2006/table">
            <a:tbl>
              <a:tblPr firstRow="1" bandRow="1">
                <a:tableStyleId>{5C22544A-7EE6-4342-B048-85BDC9FD1C3A}</a:tableStyleId>
              </a:tblPr>
              <a:tblGrid>
                <a:gridCol w="885901">
                  <a:extLst>
                    <a:ext uri="{9D8B030D-6E8A-4147-A177-3AD203B41FA5}">
                      <a16:colId xmlns:a16="http://schemas.microsoft.com/office/drawing/2014/main" val="859520333"/>
                    </a:ext>
                  </a:extLst>
                </a:gridCol>
                <a:gridCol w="2299895">
                  <a:extLst>
                    <a:ext uri="{9D8B030D-6E8A-4147-A177-3AD203B41FA5}">
                      <a16:colId xmlns:a16="http://schemas.microsoft.com/office/drawing/2014/main" val="2449088544"/>
                    </a:ext>
                  </a:extLst>
                </a:gridCol>
                <a:gridCol w="1592898">
                  <a:extLst>
                    <a:ext uri="{9D8B030D-6E8A-4147-A177-3AD203B41FA5}">
                      <a16:colId xmlns:a16="http://schemas.microsoft.com/office/drawing/2014/main" val="768005580"/>
                    </a:ext>
                  </a:extLst>
                </a:gridCol>
                <a:gridCol w="1592898">
                  <a:extLst>
                    <a:ext uri="{9D8B030D-6E8A-4147-A177-3AD203B41FA5}">
                      <a16:colId xmlns:a16="http://schemas.microsoft.com/office/drawing/2014/main" val="781624280"/>
                    </a:ext>
                  </a:extLst>
                </a:gridCol>
                <a:gridCol w="1592898">
                  <a:extLst>
                    <a:ext uri="{9D8B030D-6E8A-4147-A177-3AD203B41FA5}">
                      <a16:colId xmlns:a16="http://schemas.microsoft.com/office/drawing/2014/main" val="1956972758"/>
                    </a:ext>
                  </a:extLst>
                </a:gridCol>
              </a:tblGrid>
              <a:tr h="370840">
                <a:tc>
                  <a:txBody>
                    <a:bodyPr/>
                    <a:lstStyle/>
                    <a:p>
                      <a:pPr algn="ctr"/>
                      <a:r>
                        <a:rPr lang="zh-CN" altLang="en-US" dirty="0"/>
                        <a:t>排名</a:t>
                      </a:r>
                    </a:p>
                  </a:txBody>
                  <a:tcPr anchor="ctr"/>
                </a:tc>
                <a:tc>
                  <a:txBody>
                    <a:bodyPr/>
                    <a:lstStyle/>
                    <a:p>
                      <a:pPr algn="ctr"/>
                      <a:r>
                        <a:rPr lang="zh-CN" altLang="en-US" dirty="0"/>
                        <a:t>影片</a:t>
                      </a:r>
                      <a:r>
                        <a:rPr lang="en-US" altLang="zh-CN" dirty="0"/>
                        <a:t>-</a:t>
                      </a:r>
                      <a:r>
                        <a:rPr lang="zh-CN" altLang="en-US" dirty="0"/>
                        <a:t>上映</a:t>
                      </a:r>
                    </a:p>
                  </a:txBody>
                  <a:tcPr anchor="ctr"/>
                </a:tc>
                <a:tc>
                  <a:txBody>
                    <a:bodyPr/>
                    <a:lstStyle/>
                    <a:p>
                      <a:pPr algn="ctr"/>
                      <a:r>
                        <a:rPr lang="zh-CN" altLang="en-US" dirty="0"/>
                        <a:t>亿美元</a:t>
                      </a:r>
                    </a:p>
                  </a:txBody>
                  <a:tcPr anchor="ctr"/>
                </a:tc>
                <a:tc>
                  <a:txBody>
                    <a:bodyPr/>
                    <a:lstStyle/>
                    <a:p>
                      <a:pPr algn="ctr"/>
                      <a:r>
                        <a:rPr lang="zh-CN" altLang="en-US" dirty="0"/>
                        <a:t>影片</a:t>
                      </a:r>
                    </a:p>
                  </a:txBody>
                  <a:tcPr anchor="ctr"/>
                </a:tc>
                <a:tc>
                  <a:txBody>
                    <a:bodyPr/>
                    <a:lstStyle/>
                    <a:p>
                      <a:pPr algn="ctr"/>
                      <a:r>
                        <a:rPr lang="zh-CN" altLang="en-US" dirty="0"/>
                        <a:t>亿人民币</a:t>
                      </a:r>
                    </a:p>
                  </a:txBody>
                  <a:tcPr anchor="ctr"/>
                </a:tc>
                <a:extLst>
                  <a:ext uri="{0D108BD9-81ED-4DB2-BD59-A6C34878D82A}">
                    <a16:rowId xmlns:a16="http://schemas.microsoft.com/office/drawing/2014/main" val="1857981172"/>
                  </a:ext>
                </a:extLst>
              </a:tr>
              <a:tr h="370840">
                <a:tc>
                  <a:txBody>
                    <a:bodyPr/>
                    <a:lstStyle/>
                    <a:p>
                      <a:pPr algn="ctr"/>
                      <a:r>
                        <a:rPr lang="en-US" altLang="zh-CN" dirty="0"/>
                        <a:t>1</a:t>
                      </a:r>
                      <a:endParaRPr lang="zh-CN" altLang="en-US" dirty="0"/>
                    </a:p>
                  </a:txBody>
                  <a:tcPr anchor="ctr"/>
                </a:tc>
                <a:tc>
                  <a:txBody>
                    <a:bodyPr/>
                    <a:lstStyle/>
                    <a:p>
                      <a:pPr algn="ctr"/>
                      <a:r>
                        <a:rPr lang="zh-CN" altLang="en-US" dirty="0"/>
                        <a:t>复联</a:t>
                      </a:r>
                      <a:r>
                        <a:rPr lang="en-US" altLang="zh-CN" dirty="0"/>
                        <a:t>4-2019</a:t>
                      </a:r>
                      <a:endParaRPr lang="zh-CN" altLang="en-US" dirty="0"/>
                    </a:p>
                  </a:txBody>
                  <a:tcPr anchor="ctr"/>
                </a:tc>
                <a:tc>
                  <a:txBody>
                    <a:bodyPr/>
                    <a:lstStyle/>
                    <a:p>
                      <a:pPr algn="ctr"/>
                      <a:r>
                        <a:rPr lang="en-US" altLang="zh-CN" dirty="0"/>
                        <a:t>27.96</a:t>
                      </a:r>
                      <a:endParaRPr lang="zh-CN" altLang="en-US" dirty="0"/>
                    </a:p>
                  </a:txBody>
                  <a:tcPr anchor="ctr"/>
                </a:tc>
                <a:tc>
                  <a:txBody>
                    <a:bodyPr/>
                    <a:lstStyle/>
                    <a:p>
                      <a:pPr algn="ctr"/>
                      <a:r>
                        <a:rPr lang="zh-CN" altLang="en-US" dirty="0"/>
                        <a:t>战狼</a:t>
                      </a:r>
                      <a:r>
                        <a:rPr lang="en-US" altLang="zh-CN" dirty="0"/>
                        <a:t>2-2017</a:t>
                      </a:r>
                      <a:endParaRPr lang="zh-CN" altLang="en-US" dirty="0"/>
                    </a:p>
                  </a:txBody>
                  <a:tcPr anchor="ctr"/>
                </a:tc>
                <a:tc>
                  <a:txBody>
                    <a:bodyPr/>
                    <a:lstStyle/>
                    <a:p>
                      <a:pPr algn="ctr"/>
                      <a:r>
                        <a:rPr lang="en-US" altLang="zh-CN" dirty="0"/>
                        <a:t>56.39</a:t>
                      </a:r>
                      <a:endParaRPr lang="zh-CN" altLang="en-US" dirty="0"/>
                    </a:p>
                  </a:txBody>
                  <a:tcPr anchor="ctr"/>
                </a:tc>
                <a:extLst>
                  <a:ext uri="{0D108BD9-81ED-4DB2-BD59-A6C34878D82A}">
                    <a16:rowId xmlns:a16="http://schemas.microsoft.com/office/drawing/2014/main" val="3602444288"/>
                  </a:ext>
                </a:extLst>
              </a:tr>
              <a:tr h="370840">
                <a:tc>
                  <a:txBody>
                    <a:bodyPr/>
                    <a:lstStyle/>
                    <a:p>
                      <a:pPr algn="ctr"/>
                      <a:r>
                        <a:rPr lang="en-US" altLang="zh-CN" dirty="0"/>
                        <a:t>2</a:t>
                      </a:r>
                      <a:endParaRPr lang="zh-CN" altLang="en-US" dirty="0"/>
                    </a:p>
                  </a:txBody>
                  <a:tcPr anchor="ctr"/>
                </a:tc>
                <a:tc>
                  <a:txBody>
                    <a:bodyPr/>
                    <a:lstStyle/>
                    <a:p>
                      <a:pPr algn="ctr"/>
                      <a:r>
                        <a:rPr lang="zh-CN" altLang="en-US" dirty="0"/>
                        <a:t>阿凡达</a:t>
                      </a:r>
                      <a:r>
                        <a:rPr lang="en-US" altLang="zh-CN" dirty="0"/>
                        <a:t>-2009</a:t>
                      </a:r>
                      <a:endParaRPr lang="zh-CN" altLang="en-US" dirty="0"/>
                    </a:p>
                  </a:txBody>
                  <a:tcPr anchor="ctr"/>
                </a:tc>
                <a:tc>
                  <a:txBody>
                    <a:bodyPr/>
                    <a:lstStyle/>
                    <a:p>
                      <a:pPr algn="ctr"/>
                      <a:r>
                        <a:rPr lang="en-US" altLang="zh-CN" dirty="0"/>
                        <a:t>27.89</a:t>
                      </a:r>
                      <a:endParaRPr lang="zh-CN" altLang="en-US" dirty="0"/>
                    </a:p>
                  </a:txBody>
                  <a:tcPr anchor="ctr"/>
                </a:tc>
                <a:tc>
                  <a:txBody>
                    <a:bodyPr/>
                    <a:lstStyle/>
                    <a:p>
                      <a:pPr algn="ctr"/>
                      <a:r>
                        <a:rPr lang="zh-CN" altLang="en-US" dirty="0"/>
                        <a:t>流浪地球</a:t>
                      </a:r>
                      <a:r>
                        <a:rPr lang="en-US" altLang="zh-CN" dirty="0"/>
                        <a:t>-2019</a:t>
                      </a:r>
                      <a:endParaRPr lang="zh-CN" altLang="en-US" dirty="0"/>
                    </a:p>
                  </a:txBody>
                  <a:tcPr anchor="ctr"/>
                </a:tc>
                <a:tc>
                  <a:txBody>
                    <a:bodyPr/>
                    <a:lstStyle/>
                    <a:p>
                      <a:pPr algn="ctr"/>
                      <a:r>
                        <a:rPr lang="en-US" altLang="zh-CN" dirty="0"/>
                        <a:t>46.18</a:t>
                      </a:r>
                      <a:endParaRPr lang="zh-CN" altLang="en-US" dirty="0"/>
                    </a:p>
                  </a:txBody>
                  <a:tcPr anchor="ctr"/>
                </a:tc>
                <a:extLst>
                  <a:ext uri="{0D108BD9-81ED-4DB2-BD59-A6C34878D82A}">
                    <a16:rowId xmlns:a16="http://schemas.microsoft.com/office/drawing/2014/main" val="2727607860"/>
                  </a:ext>
                </a:extLst>
              </a:tr>
              <a:tr h="370840">
                <a:tc>
                  <a:txBody>
                    <a:bodyPr/>
                    <a:lstStyle/>
                    <a:p>
                      <a:pPr algn="ctr"/>
                      <a:r>
                        <a:rPr lang="en-US" altLang="zh-CN" dirty="0"/>
                        <a:t>3</a:t>
                      </a:r>
                      <a:endParaRPr lang="zh-CN" altLang="en-US" dirty="0"/>
                    </a:p>
                  </a:txBody>
                  <a:tcPr anchor="ctr"/>
                </a:tc>
                <a:tc>
                  <a:txBody>
                    <a:bodyPr/>
                    <a:lstStyle/>
                    <a:p>
                      <a:pPr algn="ctr"/>
                      <a:r>
                        <a:rPr lang="zh-CN" altLang="en-US" dirty="0"/>
                        <a:t>泰坦尼克</a:t>
                      </a:r>
                      <a:r>
                        <a:rPr lang="en-US" altLang="zh-CN" dirty="0"/>
                        <a:t>-1997</a:t>
                      </a:r>
                      <a:endParaRPr lang="zh-CN" altLang="en-US" dirty="0"/>
                    </a:p>
                  </a:txBody>
                  <a:tcPr anchor="ctr"/>
                </a:tc>
                <a:tc>
                  <a:txBody>
                    <a:bodyPr/>
                    <a:lstStyle/>
                    <a:p>
                      <a:pPr algn="ctr"/>
                      <a:r>
                        <a:rPr lang="en-US" altLang="zh-CN" dirty="0"/>
                        <a:t>21.87</a:t>
                      </a:r>
                      <a:endParaRPr lang="zh-CN" altLang="en-US" dirty="0"/>
                    </a:p>
                  </a:txBody>
                  <a:tcPr anchor="ctr"/>
                </a:tc>
                <a:tc>
                  <a:txBody>
                    <a:bodyPr/>
                    <a:lstStyle/>
                    <a:p>
                      <a:pPr algn="ctr"/>
                      <a:r>
                        <a:rPr lang="zh-CN" altLang="en-US" dirty="0"/>
                        <a:t>哪吒</a:t>
                      </a:r>
                      <a:r>
                        <a:rPr lang="en-US" altLang="zh-CN" dirty="0"/>
                        <a:t>-2019</a:t>
                      </a:r>
                      <a:endParaRPr lang="zh-CN" altLang="en-US" dirty="0"/>
                    </a:p>
                  </a:txBody>
                  <a:tcPr anchor="ctr"/>
                </a:tc>
                <a:tc>
                  <a:txBody>
                    <a:bodyPr/>
                    <a:lstStyle/>
                    <a:p>
                      <a:pPr algn="ctr"/>
                      <a:r>
                        <a:rPr lang="en-US" altLang="zh-CN" dirty="0"/>
                        <a:t>43.16</a:t>
                      </a:r>
                      <a:endParaRPr lang="zh-CN" altLang="en-US" dirty="0"/>
                    </a:p>
                  </a:txBody>
                  <a:tcPr anchor="ctr"/>
                </a:tc>
                <a:extLst>
                  <a:ext uri="{0D108BD9-81ED-4DB2-BD59-A6C34878D82A}">
                    <a16:rowId xmlns:a16="http://schemas.microsoft.com/office/drawing/2014/main" val="3364830281"/>
                  </a:ext>
                </a:extLst>
              </a:tr>
              <a:tr h="370840">
                <a:tc>
                  <a:txBody>
                    <a:bodyPr/>
                    <a:lstStyle/>
                    <a:p>
                      <a:pPr algn="ctr"/>
                      <a:r>
                        <a:rPr lang="en-US" altLang="zh-CN" dirty="0"/>
                        <a:t>4</a:t>
                      </a:r>
                      <a:endParaRPr lang="zh-CN" altLang="en-US" dirty="0"/>
                    </a:p>
                  </a:txBody>
                  <a:tcPr anchor="ctr"/>
                </a:tc>
                <a:tc>
                  <a:txBody>
                    <a:bodyPr/>
                    <a:lstStyle/>
                    <a:p>
                      <a:pPr algn="ctr"/>
                      <a:r>
                        <a:rPr lang="zh-CN" altLang="en-US" dirty="0"/>
                        <a:t>星战</a:t>
                      </a:r>
                      <a:r>
                        <a:rPr lang="en-US" altLang="zh-CN" dirty="0"/>
                        <a:t>7-2015</a:t>
                      </a:r>
                      <a:endParaRPr lang="zh-CN" altLang="en-US" dirty="0"/>
                    </a:p>
                  </a:txBody>
                  <a:tcPr anchor="ctr"/>
                </a:tc>
                <a:tc>
                  <a:txBody>
                    <a:bodyPr/>
                    <a:lstStyle/>
                    <a:p>
                      <a:pPr algn="ctr"/>
                      <a:r>
                        <a:rPr lang="en-US" altLang="zh-CN" dirty="0"/>
                        <a:t>20.68</a:t>
                      </a:r>
                      <a:endParaRPr lang="zh-CN" altLang="en-US" dirty="0"/>
                    </a:p>
                  </a:txBody>
                  <a:tcPr anchor="ctr"/>
                </a:tc>
                <a:tc>
                  <a:txBody>
                    <a:bodyPr/>
                    <a:lstStyle/>
                    <a:p>
                      <a:pPr algn="ctr"/>
                      <a:r>
                        <a:rPr lang="zh-CN" altLang="en-US" dirty="0"/>
                        <a:t>复联</a:t>
                      </a:r>
                      <a:r>
                        <a:rPr lang="en-US" altLang="zh-CN" dirty="0"/>
                        <a:t>4-2019</a:t>
                      </a:r>
                      <a:endParaRPr lang="zh-CN" altLang="en-US" dirty="0"/>
                    </a:p>
                  </a:txBody>
                  <a:tcPr anchor="ctr"/>
                </a:tc>
                <a:tc>
                  <a:txBody>
                    <a:bodyPr/>
                    <a:lstStyle/>
                    <a:p>
                      <a:pPr algn="ctr"/>
                      <a:r>
                        <a:rPr lang="en-US" altLang="zh-CN" dirty="0"/>
                        <a:t>42.05</a:t>
                      </a:r>
                      <a:endParaRPr lang="zh-CN" altLang="en-US" dirty="0"/>
                    </a:p>
                  </a:txBody>
                  <a:tcPr anchor="ctr"/>
                </a:tc>
                <a:extLst>
                  <a:ext uri="{0D108BD9-81ED-4DB2-BD59-A6C34878D82A}">
                    <a16:rowId xmlns:a16="http://schemas.microsoft.com/office/drawing/2014/main" val="3559249689"/>
                  </a:ext>
                </a:extLst>
              </a:tr>
              <a:tr h="370840">
                <a:tc>
                  <a:txBody>
                    <a:bodyPr/>
                    <a:lstStyle/>
                    <a:p>
                      <a:pPr algn="ctr"/>
                      <a:r>
                        <a:rPr lang="en-US" altLang="zh-CN" dirty="0"/>
                        <a:t>5</a:t>
                      </a:r>
                      <a:endParaRPr lang="zh-CN" altLang="en-US" dirty="0"/>
                    </a:p>
                  </a:txBody>
                  <a:tcPr anchor="ctr"/>
                </a:tc>
                <a:tc>
                  <a:txBody>
                    <a:bodyPr/>
                    <a:lstStyle/>
                    <a:p>
                      <a:pPr algn="ctr"/>
                      <a:r>
                        <a:rPr lang="zh-CN" altLang="en-US" dirty="0"/>
                        <a:t>复联</a:t>
                      </a:r>
                      <a:r>
                        <a:rPr lang="en-US" altLang="zh-CN" dirty="0"/>
                        <a:t>3-2018</a:t>
                      </a:r>
                      <a:endParaRPr lang="zh-CN" altLang="en-US" dirty="0"/>
                    </a:p>
                  </a:txBody>
                  <a:tcPr anchor="ctr"/>
                </a:tc>
                <a:tc>
                  <a:txBody>
                    <a:bodyPr/>
                    <a:lstStyle/>
                    <a:p>
                      <a:pPr algn="ctr"/>
                      <a:r>
                        <a:rPr lang="en-US" altLang="zh-CN" dirty="0"/>
                        <a:t>20.48</a:t>
                      </a:r>
                      <a:endParaRPr lang="zh-CN" altLang="en-US" dirty="0"/>
                    </a:p>
                  </a:txBody>
                  <a:tcPr anchor="ctr"/>
                </a:tc>
                <a:tc>
                  <a:txBody>
                    <a:bodyPr/>
                    <a:lstStyle/>
                    <a:p>
                      <a:pPr algn="ctr"/>
                      <a:r>
                        <a:rPr lang="zh-CN" altLang="en-US" dirty="0"/>
                        <a:t>红海行动</a:t>
                      </a:r>
                      <a:r>
                        <a:rPr lang="en-US" altLang="zh-CN" dirty="0"/>
                        <a:t>-2018</a:t>
                      </a:r>
                      <a:endParaRPr lang="zh-CN" altLang="en-US" dirty="0"/>
                    </a:p>
                  </a:txBody>
                  <a:tcPr anchor="ctr"/>
                </a:tc>
                <a:tc>
                  <a:txBody>
                    <a:bodyPr/>
                    <a:lstStyle/>
                    <a:p>
                      <a:pPr algn="ctr"/>
                      <a:r>
                        <a:rPr lang="en-US" altLang="zh-CN" dirty="0"/>
                        <a:t>36.22</a:t>
                      </a:r>
                      <a:endParaRPr lang="zh-CN" altLang="en-US" dirty="0"/>
                    </a:p>
                  </a:txBody>
                  <a:tcPr anchor="ctr"/>
                </a:tc>
                <a:extLst>
                  <a:ext uri="{0D108BD9-81ED-4DB2-BD59-A6C34878D82A}">
                    <a16:rowId xmlns:a16="http://schemas.microsoft.com/office/drawing/2014/main" val="1401116421"/>
                  </a:ext>
                </a:extLst>
              </a:tr>
              <a:tr h="370840">
                <a:tc>
                  <a:txBody>
                    <a:bodyPr/>
                    <a:lstStyle/>
                    <a:p>
                      <a:pPr algn="ctr"/>
                      <a:r>
                        <a:rPr lang="en-US" altLang="zh-CN" dirty="0"/>
                        <a:t>6</a:t>
                      </a:r>
                      <a:endParaRPr lang="zh-CN" altLang="en-US" dirty="0"/>
                    </a:p>
                  </a:txBody>
                  <a:tcPr anchor="ctr"/>
                </a:tc>
                <a:tc>
                  <a:txBody>
                    <a:bodyPr/>
                    <a:lstStyle/>
                    <a:p>
                      <a:pPr algn="ctr"/>
                      <a:r>
                        <a:rPr lang="zh-CN" altLang="en-US" dirty="0"/>
                        <a:t>侏罗纪世界</a:t>
                      </a:r>
                      <a:r>
                        <a:rPr lang="en-US" altLang="zh-CN" dirty="0"/>
                        <a:t>-2015</a:t>
                      </a:r>
                      <a:endParaRPr lang="zh-CN" altLang="en-US" dirty="0"/>
                    </a:p>
                  </a:txBody>
                  <a:tcPr anchor="ctr"/>
                </a:tc>
                <a:tc>
                  <a:txBody>
                    <a:bodyPr/>
                    <a:lstStyle/>
                    <a:p>
                      <a:pPr algn="ctr"/>
                      <a:r>
                        <a:rPr lang="en-US" altLang="zh-CN" dirty="0"/>
                        <a:t>16.71</a:t>
                      </a:r>
                      <a:endParaRPr lang="zh-CN" altLang="en-US" dirty="0"/>
                    </a:p>
                  </a:txBody>
                  <a:tcPr anchor="ctr"/>
                </a:tc>
                <a:tc>
                  <a:txBody>
                    <a:bodyPr/>
                    <a:lstStyle/>
                    <a:p>
                      <a:pPr algn="ctr"/>
                      <a:r>
                        <a:rPr lang="zh-CN" altLang="en-US" dirty="0"/>
                        <a:t>美人鱼</a:t>
                      </a:r>
                      <a:r>
                        <a:rPr lang="en-US" altLang="zh-CN" dirty="0"/>
                        <a:t>-2016</a:t>
                      </a:r>
                      <a:endParaRPr lang="zh-CN" altLang="en-US" dirty="0"/>
                    </a:p>
                  </a:txBody>
                  <a:tcPr anchor="ctr"/>
                </a:tc>
                <a:tc>
                  <a:txBody>
                    <a:bodyPr/>
                    <a:lstStyle/>
                    <a:p>
                      <a:pPr algn="ctr"/>
                      <a:r>
                        <a:rPr lang="en-US" altLang="zh-CN" dirty="0"/>
                        <a:t>33.9</a:t>
                      </a:r>
                      <a:endParaRPr lang="zh-CN" altLang="en-US" dirty="0"/>
                    </a:p>
                  </a:txBody>
                  <a:tcPr anchor="ctr"/>
                </a:tc>
                <a:extLst>
                  <a:ext uri="{0D108BD9-81ED-4DB2-BD59-A6C34878D82A}">
                    <a16:rowId xmlns:a16="http://schemas.microsoft.com/office/drawing/2014/main" val="665001959"/>
                  </a:ext>
                </a:extLst>
              </a:tr>
              <a:tr h="370840">
                <a:tc>
                  <a:txBody>
                    <a:bodyPr/>
                    <a:lstStyle/>
                    <a:p>
                      <a:pPr algn="ctr"/>
                      <a:r>
                        <a:rPr lang="en-US" altLang="zh-CN" dirty="0"/>
                        <a:t>7</a:t>
                      </a:r>
                      <a:endParaRPr lang="zh-CN" altLang="en-US" dirty="0"/>
                    </a:p>
                  </a:txBody>
                  <a:tcPr anchor="ctr"/>
                </a:tc>
                <a:tc>
                  <a:txBody>
                    <a:bodyPr/>
                    <a:lstStyle/>
                    <a:p>
                      <a:pPr algn="ctr"/>
                      <a:r>
                        <a:rPr lang="zh-CN" altLang="en-US" dirty="0"/>
                        <a:t>复联</a:t>
                      </a:r>
                      <a:r>
                        <a:rPr lang="en-US" altLang="zh-CN" dirty="0"/>
                        <a:t>1-2012</a:t>
                      </a:r>
                      <a:endParaRPr lang="zh-CN" altLang="en-US" dirty="0"/>
                    </a:p>
                  </a:txBody>
                  <a:tcPr anchor="ctr"/>
                </a:tc>
                <a:tc>
                  <a:txBody>
                    <a:bodyPr/>
                    <a:lstStyle/>
                    <a:p>
                      <a:pPr algn="ctr"/>
                      <a:r>
                        <a:rPr lang="en-US" altLang="zh-CN" dirty="0"/>
                        <a:t>15.18</a:t>
                      </a:r>
                      <a:endParaRPr lang="zh-CN" altLang="en-US" dirty="0"/>
                    </a:p>
                  </a:txBody>
                  <a:tcPr anchor="ctr"/>
                </a:tc>
                <a:tc>
                  <a:txBody>
                    <a:bodyPr/>
                    <a:lstStyle/>
                    <a:p>
                      <a:pPr algn="ctr"/>
                      <a:r>
                        <a:rPr lang="zh-CN" altLang="en-US" dirty="0"/>
                        <a:t>唐人街探案</a:t>
                      </a:r>
                      <a:r>
                        <a:rPr lang="en-US" altLang="zh-CN" dirty="0"/>
                        <a:t>2-2018</a:t>
                      </a:r>
                      <a:endParaRPr lang="zh-CN" altLang="en-US" dirty="0"/>
                    </a:p>
                  </a:txBody>
                  <a:tcPr anchor="ctr"/>
                </a:tc>
                <a:tc>
                  <a:txBody>
                    <a:bodyPr/>
                    <a:lstStyle/>
                    <a:p>
                      <a:pPr algn="ctr"/>
                      <a:r>
                        <a:rPr lang="en-US" altLang="zh-CN" dirty="0"/>
                        <a:t>33.71</a:t>
                      </a:r>
                      <a:endParaRPr lang="zh-CN" altLang="en-US" dirty="0"/>
                    </a:p>
                  </a:txBody>
                  <a:tcPr anchor="ctr"/>
                </a:tc>
                <a:extLst>
                  <a:ext uri="{0D108BD9-81ED-4DB2-BD59-A6C34878D82A}">
                    <a16:rowId xmlns:a16="http://schemas.microsoft.com/office/drawing/2014/main" val="95761186"/>
                  </a:ext>
                </a:extLst>
              </a:tr>
              <a:tr h="370840">
                <a:tc>
                  <a:txBody>
                    <a:bodyPr/>
                    <a:lstStyle/>
                    <a:p>
                      <a:pPr algn="ctr"/>
                      <a:r>
                        <a:rPr lang="en-US" altLang="zh-CN" dirty="0"/>
                        <a:t>8</a:t>
                      </a:r>
                      <a:endParaRPr lang="zh-CN" altLang="en-US" dirty="0"/>
                    </a:p>
                  </a:txBody>
                  <a:tcPr anchor="ctr"/>
                </a:tc>
                <a:tc>
                  <a:txBody>
                    <a:bodyPr/>
                    <a:lstStyle/>
                    <a:p>
                      <a:pPr algn="ctr"/>
                      <a:r>
                        <a:rPr lang="zh-CN" altLang="en-US" dirty="0"/>
                        <a:t>速激</a:t>
                      </a:r>
                      <a:r>
                        <a:rPr lang="en-US" altLang="zh-CN" dirty="0"/>
                        <a:t>7-2015</a:t>
                      </a:r>
                      <a:endParaRPr lang="zh-CN" altLang="en-US" dirty="0"/>
                    </a:p>
                  </a:txBody>
                  <a:tcPr anchor="ctr"/>
                </a:tc>
                <a:tc>
                  <a:txBody>
                    <a:bodyPr/>
                    <a:lstStyle/>
                    <a:p>
                      <a:pPr algn="ctr"/>
                      <a:r>
                        <a:rPr lang="en-US" altLang="zh-CN" dirty="0"/>
                        <a:t>15.16</a:t>
                      </a:r>
                      <a:endParaRPr lang="zh-CN" altLang="en-US" dirty="0"/>
                    </a:p>
                  </a:txBody>
                  <a:tcPr anchor="ctr"/>
                </a:tc>
                <a:tc>
                  <a:txBody>
                    <a:bodyPr/>
                    <a:lstStyle/>
                    <a:p>
                      <a:pPr algn="ctr"/>
                      <a:r>
                        <a:rPr lang="zh-CN" altLang="en-US" dirty="0"/>
                        <a:t>我不是药神</a:t>
                      </a:r>
                      <a:r>
                        <a:rPr lang="en-US" altLang="zh-CN" dirty="0"/>
                        <a:t>-2018</a:t>
                      </a:r>
                      <a:endParaRPr lang="zh-CN" altLang="en-US" dirty="0"/>
                    </a:p>
                  </a:txBody>
                  <a:tcPr anchor="ctr"/>
                </a:tc>
                <a:tc>
                  <a:txBody>
                    <a:bodyPr/>
                    <a:lstStyle/>
                    <a:p>
                      <a:pPr algn="ctr"/>
                      <a:r>
                        <a:rPr lang="en-US" altLang="zh-CN" dirty="0"/>
                        <a:t>30.57</a:t>
                      </a:r>
                      <a:endParaRPr lang="zh-CN" altLang="en-US" dirty="0"/>
                    </a:p>
                  </a:txBody>
                  <a:tcPr anchor="ctr"/>
                </a:tc>
                <a:extLst>
                  <a:ext uri="{0D108BD9-81ED-4DB2-BD59-A6C34878D82A}">
                    <a16:rowId xmlns:a16="http://schemas.microsoft.com/office/drawing/2014/main" val="1533589849"/>
                  </a:ext>
                </a:extLst>
              </a:tr>
              <a:tr h="370840">
                <a:tc>
                  <a:txBody>
                    <a:bodyPr/>
                    <a:lstStyle/>
                    <a:p>
                      <a:pPr algn="ctr"/>
                      <a:r>
                        <a:rPr lang="en-US" altLang="zh-CN" dirty="0"/>
                        <a:t>9</a:t>
                      </a:r>
                      <a:endParaRPr lang="zh-CN" altLang="en-US" dirty="0"/>
                    </a:p>
                  </a:txBody>
                  <a:tcPr anchor="ctr"/>
                </a:tc>
                <a:tc>
                  <a:txBody>
                    <a:bodyPr/>
                    <a:lstStyle/>
                    <a:p>
                      <a:pPr algn="ctr"/>
                      <a:r>
                        <a:rPr lang="zh-CN" altLang="en-US" dirty="0"/>
                        <a:t>狮子王</a:t>
                      </a:r>
                      <a:r>
                        <a:rPr lang="en-US" altLang="zh-CN" dirty="0"/>
                        <a:t>-2019</a:t>
                      </a:r>
                      <a:endParaRPr lang="zh-CN" altLang="en-US" dirty="0"/>
                    </a:p>
                  </a:txBody>
                  <a:tcPr anchor="ctr"/>
                </a:tc>
                <a:tc>
                  <a:txBody>
                    <a:bodyPr/>
                    <a:lstStyle/>
                    <a:p>
                      <a:pPr algn="ctr"/>
                      <a:r>
                        <a:rPr lang="en-US" altLang="zh-CN" dirty="0"/>
                        <a:t>14.35</a:t>
                      </a:r>
                      <a:endParaRPr lang="zh-CN" altLang="en-US" dirty="0"/>
                    </a:p>
                  </a:txBody>
                  <a:tcPr anchor="ctr"/>
                </a:tc>
                <a:tc>
                  <a:txBody>
                    <a:bodyPr/>
                    <a:lstStyle/>
                    <a:p>
                      <a:pPr algn="ctr"/>
                      <a:r>
                        <a:rPr lang="zh-CN" altLang="en-US" dirty="0"/>
                        <a:t>速激</a:t>
                      </a:r>
                      <a:r>
                        <a:rPr lang="en-US" altLang="zh-CN" dirty="0"/>
                        <a:t>8-2017</a:t>
                      </a:r>
                      <a:endParaRPr lang="zh-CN" altLang="en-US" dirty="0"/>
                    </a:p>
                  </a:txBody>
                  <a:tcPr anchor="ctr"/>
                </a:tc>
                <a:tc>
                  <a:txBody>
                    <a:bodyPr/>
                    <a:lstStyle/>
                    <a:p>
                      <a:pPr algn="ctr"/>
                      <a:r>
                        <a:rPr lang="en-US" altLang="zh-CN" dirty="0"/>
                        <a:t>26.49</a:t>
                      </a:r>
                      <a:endParaRPr lang="zh-CN" altLang="en-US" dirty="0"/>
                    </a:p>
                  </a:txBody>
                  <a:tcPr anchor="ctr"/>
                </a:tc>
                <a:extLst>
                  <a:ext uri="{0D108BD9-81ED-4DB2-BD59-A6C34878D82A}">
                    <a16:rowId xmlns:a16="http://schemas.microsoft.com/office/drawing/2014/main" val="2765219051"/>
                  </a:ext>
                </a:extLst>
              </a:tr>
              <a:tr h="370840">
                <a:tc>
                  <a:txBody>
                    <a:bodyPr/>
                    <a:lstStyle/>
                    <a:p>
                      <a:pPr algn="ctr"/>
                      <a:r>
                        <a:rPr lang="en-US" altLang="zh-CN" dirty="0"/>
                        <a:t>10</a:t>
                      </a:r>
                      <a:endParaRPr lang="zh-CN" altLang="en-US" dirty="0"/>
                    </a:p>
                  </a:txBody>
                  <a:tcPr anchor="ctr"/>
                </a:tc>
                <a:tc>
                  <a:txBody>
                    <a:bodyPr/>
                    <a:lstStyle/>
                    <a:p>
                      <a:pPr algn="ctr"/>
                      <a:r>
                        <a:rPr lang="zh-CN" altLang="en-US" dirty="0"/>
                        <a:t>复联</a:t>
                      </a:r>
                      <a:r>
                        <a:rPr lang="en-US" altLang="zh-CN" dirty="0"/>
                        <a:t>2-2015</a:t>
                      </a:r>
                      <a:endParaRPr lang="zh-CN" altLang="en-US" dirty="0"/>
                    </a:p>
                  </a:txBody>
                  <a:tcPr anchor="ctr"/>
                </a:tc>
                <a:tc>
                  <a:txBody>
                    <a:bodyPr/>
                    <a:lstStyle/>
                    <a:p>
                      <a:pPr algn="ctr"/>
                      <a:r>
                        <a:rPr lang="en-US" altLang="zh-CN" dirty="0"/>
                        <a:t>14.05</a:t>
                      </a:r>
                      <a:endParaRPr lang="zh-CN" altLang="en-US" dirty="0"/>
                    </a:p>
                  </a:txBody>
                  <a:tcPr anchor="ctr"/>
                </a:tc>
                <a:tc>
                  <a:txBody>
                    <a:bodyPr/>
                    <a:lstStyle/>
                    <a:p>
                      <a:pPr algn="ctr"/>
                      <a:r>
                        <a:rPr lang="zh-CN" altLang="en-US" dirty="0"/>
                        <a:t>西虹市首富</a:t>
                      </a:r>
                      <a:r>
                        <a:rPr lang="en-US" altLang="zh-CN" dirty="0"/>
                        <a:t>-2018</a:t>
                      </a:r>
                      <a:endParaRPr lang="zh-CN" altLang="en-US" dirty="0"/>
                    </a:p>
                  </a:txBody>
                  <a:tcPr anchor="ctr"/>
                </a:tc>
                <a:tc>
                  <a:txBody>
                    <a:bodyPr/>
                    <a:lstStyle/>
                    <a:p>
                      <a:pPr algn="ctr"/>
                      <a:r>
                        <a:rPr lang="en-US" altLang="zh-CN" dirty="0"/>
                        <a:t>25.27</a:t>
                      </a:r>
                      <a:endParaRPr lang="zh-CN" altLang="en-US" dirty="0"/>
                    </a:p>
                  </a:txBody>
                  <a:tcPr anchor="ctr"/>
                </a:tc>
                <a:extLst>
                  <a:ext uri="{0D108BD9-81ED-4DB2-BD59-A6C34878D82A}">
                    <a16:rowId xmlns:a16="http://schemas.microsoft.com/office/drawing/2014/main" val="2497142857"/>
                  </a:ext>
                </a:extLst>
              </a:tr>
            </a:tbl>
          </a:graphicData>
        </a:graphic>
      </p:graphicFrame>
    </p:spTree>
    <p:extLst>
      <p:ext uri="{BB962C8B-B14F-4D97-AF65-F5344CB8AC3E}">
        <p14:creationId xmlns:p14="http://schemas.microsoft.com/office/powerpoint/2010/main" val="1462094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A3721-D6AD-E641-959C-B11489D628C9}"/>
              </a:ext>
            </a:extLst>
          </p:cNvPr>
          <p:cNvSpPr>
            <a:spLocks noGrp="1"/>
          </p:cNvSpPr>
          <p:nvPr>
            <p:ph type="title"/>
          </p:nvPr>
        </p:nvSpPr>
        <p:spPr/>
        <p:txBody>
          <a:bodyPr/>
          <a:lstStyle/>
          <a:p>
            <a:r>
              <a:rPr kumimoji="1" lang="zh-CN" altLang="en-US" dirty="0"/>
              <a:t>对比得出</a:t>
            </a:r>
          </a:p>
        </p:txBody>
      </p:sp>
      <p:sp>
        <p:nvSpPr>
          <p:cNvPr id="3" name="内容占位符 2">
            <a:extLst>
              <a:ext uri="{FF2B5EF4-FFF2-40B4-BE49-F238E27FC236}">
                <a16:creationId xmlns:a16="http://schemas.microsoft.com/office/drawing/2014/main" id="{26423DB3-7E97-2547-A50D-A77CA2A27B43}"/>
              </a:ext>
            </a:extLst>
          </p:cNvPr>
          <p:cNvSpPr>
            <a:spLocks noGrp="1"/>
          </p:cNvSpPr>
          <p:nvPr>
            <p:ph idx="1"/>
          </p:nvPr>
        </p:nvSpPr>
        <p:spPr>
          <a:xfrm>
            <a:off x="495978" y="1593477"/>
            <a:ext cx="8036462" cy="4643835"/>
          </a:xfrm>
        </p:spPr>
        <p:txBody>
          <a:bodyPr/>
          <a:lstStyle/>
          <a:p>
            <a:r>
              <a:rPr kumimoji="1" lang="zh-CN" altLang="en-US" dirty="0"/>
              <a:t>世界票房排行前面的都是美国好莱坞电影</a:t>
            </a:r>
            <a:endParaRPr kumimoji="1" lang="en-US" altLang="zh-CN" dirty="0"/>
          </a:p>
          <a:p>
            <a:r>
              <a:rPr kumimoji="1" lang="zh-CN" altLang="en-US" dirty="0"/>
              <a:t>科幻电影大行其道：漫威超级英雄系列、星战太空系列、蝙蝠侠系列、哈利波特系列、指环王系列、盗梦空间</a:t>
            </a:r>
            <a:endParaRPr kumimoji="1" lang="en-US" altLang="zh-CN" dirty="0"/>
          </a:p>
          <a:p>
            <a:r>
              <a:rPr kumimoji="1" lang="zh-CN" altLang="en-US" dirty="0"/>
              <a:t>国产电影真人实境、真事改编</a:t>
            </a:r>
            <a:endParaRPr kumimoji="1" lang="en-US" altLang="zh-CN" dirty="0"/>
          </a:p>
          <a:p>
            <a:r>
              <a:rPr kumimoji="1" lang="zh-CN" altLang="en-US" dirty="0"/>
              <a:t>科幻的、假的、超能力反而能够引起全球共鸣</a:t>
            </a:r>
            <a:endParaRPr kumimoji="1" lang="en-US" altLang="zh-CN" dirty="0"/>
          </a:p>
          <a:p>
            <a:r>
              <a:rPr kumimoji="1" lang="zh-CN" altLang="en-US" dirty="0"/>
              <a:t>科幻电影需要科幻小说、好的剧本、好的故事</a:t>
            </a:r>
            <a:endParaRPr kumimoji="1" lang="en-US" altLang="zh-CN" dirty="0"/>
          </a:p>
          <a:p>
            <a:r>
              <a:rPr kumimoji="1" lang="zh-CN" altLang="en-US" dirty="0"/>
              <a:t>可信的虚构、可信的魔幻</a:t>
            </a:r>
          </a:p>
        </p:txBody>
      </p:sp>
    </p:spTree>
    <p:extLst>
      <p:ext uri="{BB962C8B-B14F-4D97-AF65-F5344CB8AC3E}">
        <p14:creationId xmlns:p14="http://schemas.microsoft.com/office/powerpoint/2010/main" val="1253904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FBEF4-FD1B-0142-B5B6-5C2C46A18AD6}"/>
              </a:ext>
            </a:extLst>
          </p:cNvPr>
          <p:cNvSpPr>
            <a:spLocks noGrp="1"/>
          </p:cNvSpPr>
          <p:nvPr>
            <p:ph type="title"/>
          </p:nvPr>
        </p:nvSpPr>
        <p:spPr/>
        <p:txBody>
          <a:bodyPr/>
          <a:lstStyle/>
          <a:p>
            <a:r>
              <a:rPr kumimoji="1" lang="en-US" altLang="zh-CN" dirty="0"/>
              <a:t>1.</a:t>
            </a:r>
            <a:r>
              <a:rPr kumimoji="1" lang="zh-CN" altLang="en-US" dirty="0"/>
              <a:t>繁荣发展社会主义文艺</a:t>
            </a:r>
          </a:p>
        </p:txBody>
      </p:sp>
      <p:sp>
        <p:nvSpPr>
          <p:cNvPr id="7" name="内容占位符 6">
            <a:extLst>
              <a:ext uri="{FF2B5EF4-FFF2-40B4-BE49-F238E27FC236}">
                <a16:creationId xmlns:a16="http://schemas.microsoft.com/office/drawing/2014/main" id="{55A25E74-AB0D-9046-A220-65A073D931DF}"/>
              </a:ext>
            </a:extLst>
          </p:cNvPr>
          <p:cNvSpPr>
            <a:spLocks noGrp="1"/>
          </p:cNvSpPr>
          <p:nvPr>
            <p:ph idx="1"/>
          </p:nvPr>
        </p:nvSpPr>
        <p:spPr>
          <a:xfrm>
            <a:off x="495978" y="1593477"/>
            <a:ext cx="4508070" cy="4195481"/>
          </a:xfrm>
        </p:spPr>
        <p:txBody>
          <a:bodyPr/>
          <a:lstStyle/>
          <a:p>
            <a:r>
              <a:rPr lang="zh-CN" altLang="en-US" dirty="0"/>
              <a:t>坚持以人民为中心，创造无愧于伟大民族和时代的优秀作品。</a:t>
            </a:r>
          </a:p>
        </p:txBody>
      </p:sp>
      <p:pic>
        <p:nvPicPr>
          <p:cNvPr id="9" name="图片 8" descr="图片包含 照片, 人员, 室内, 群组&#10;&#10;描述已自动生成">
            <a:extLst>
              <a:ext uri="{FF2B5EF4-FFF2-40B4-BE49-F238E27FC236}">
                <a16:creationId xmlns:a16="http://schemas.microsoft.com/office/drawing/2014/main" id="{6A9D49AE-CA3D-624D-967A-10ED174B5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194" y="3645024"/>
            <a:ext cx="6129446" cy="2985120"/>
          </a:xfrm>
          <a:prstGeom prst="rect">
            <a:avLst/>
          </a:prstGeom>
        </p:spPr>
      </p:pic>
      <p:pic>
        <p:nvPicPr>
          <p:cNvPr id="11" name="图片 10" descr="图片包含 人员, 室内, 文字&#10;&#10;描述已自动生成">
            <a:extLst>
              <a:ext uri="{FF2B5EF4-FFF2-40B4-BE49-F238E27FC236}">
                <a16:creationId xmlns:a16="http://schemas.microsoft.com/office/drawing/2014/main" id="{5F25B028-79B0-F744-B0F7-5414F3C717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852936"/>
            <a:ext cx="2444750" cy="3429000"/>
          </a:xfrm>
          <a:prstGeom prst="rect">
            <a:avLst/>
          </a:prstGeom>
        </p:spPr>
      </p:pic>
      <p:pic>
        <p:nvPicPr>
          <p:cNvPr id="13" name="图片 12" descr="图片包含 男士, 照片, 戴着, 文字&#10;&#10;描述已自动生成">
            <a:extLst>
              <a:ext uri="{FF2B5EF4-FFF2-40B4-BE49-F238E27FC236}">
                <a16:creationId xmlns:a16="http://schemas.microsoft.com/office/drawing/2014/main" id="{A0015FD7-EB64-B14A-9A7B-F68B969D2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7719" y="71907"/>
            <a:ext cx="2255921" cy="3429000"/>
          </a:xfrm>
          <a:prstGeom prst="rect">
            <a:avLst/>
          </a:prstGeom>
        </p:spPr>
      </p:pic>
    </p:spTree>
    <p:extLst>
      <p:ext uri="{BB962C8B-B14F-4D97-AF65-F5344CB8AC3E}">
        <p14:creationId xmlns:p14="http://schemas.microsoft.com/office/powerpoint/2010/main" val="359929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363D-18D0-5C42-8563-3CAA278ED723}"/>
              </a:ext>
            </a:extLst>
          </p:cNvPr>
          <p:cNvSpPr>
            <a:spLocks noGrp="1"/>
          </p:cNvSpPr>
          <p:nvPr>
            <p:ph type="title"/>
          </p:nvPr>
        </p:nvSpPr>
        <p:spPr>
          <a:xfrm>
            <a:off x="484584" y="452718"/>
            <a:ext cx="3124185" cy="1400530"/>
          </a:xfrm>
        </p:spPr>
        <p:txBody>
          <a:bodyPr>
            <a:normAutofit/>
          </a:bodyPr>
          <a:lstStyle/>
          <a:p>
            <a:pPr>
              <a:lnSpc>
                <a:spcPct val="90000"/>
              </a:lnSpc>
            </a:pPr>
            <a:r>
              <a:rPr kumimoji="1" lang="en-US" altLang="zh-CN" sz="2800"/>
              <a:t>2.</a:t>
            </a:r>
            <a:r>
              <a:rPr kumimoji="1" lang="zh-CN" altLang="en-US" sz="2800"/>
              <a:t>推动中华优秀传统文化创造性转化、创新性发展</a:t>
            </a:r>
            <a:endParaRPr kumimoji="1" lang="en-US" altLang="zh-CN" sz="2800"/>
          </a:p>
        </p:txBody>
      </p:sp>
      <p:sp>
        <p:nvSpPr>
          <p:cNvPr id="3" name="内容占位符 2">
            <a:extLst>
              <a:ext uri="{FF2B5EF4-FFF2-40B4-BE49-F238E27FC236}">
                <a16:creationId xmlns:a16="http://schemas.microsoft.com/office/drawing/2014/main" id="{18400731-D30D-C44B-AD8A-3F36A84B76E1}"/>
              </a:ext>
            </a:extLst>
          </p:cNvPr>
          <p:cNvSpPr>
            <a:spLocks noGrp="1"/>
          </p:cNvSpPr>
          <p:nvPr>
            <p:ph idx="1"/>
          </p:nvPr>
        </p:nvSpPr>
        <p:spPr>
          <a:xfrm>
            <a:off x="484584" y="1853248"/>
            <a:ext cx="3260931" cy="4544434"/>
          </a:xfrm>
        </p:spPr>
        <p:txBody>
          <a:bodyPr>
            <a:normAutofit/>
          </a:bodyPr>
          <a:lstStyle/>
          <a:p>
            <a:r>
              <a:rPr kumimoji="1" lang="zh-CN" altLang="en-US" dirty="0"/>
              <a:t>中华优秀传统文化是民族的“根”和“魂”，以时代精神和科学态度，系统梳理优秀文化资源</a:t>
            </a:r>
            <a:endParaRPr kumimoji="1" lang="en-US" altLang="zh-CN" dirty="0"/>
          </a:p>
          <a:p>
            <a:r>
              <a:rPr kumimoji="1" lang="en-US" altLang="zh-CN" dirty="0"/>
              <a:t>《</a:t>
            </a:r>
            <a:r>
              <a:rPr kumimoji="1" lang="zh-CN" altLang="en-US" dirty="0"/>
              <a:t>哪吒</a:t>
            </a:r>
            <a:r>
              <a:rPr kumimoji="1" lang="en-US" altLang="zh-CN" dirty="0"/>
              <a:t>》</a:t>
            </a:r>
            <a:r>
              <a:rPr kumimoji="1" lang="zh-CN" altLang="en-US" dirty="0"/>
              <a:t>从</a:t>
            </a:r>
            <a:r>
              <a:rPr kumimoji="1" lang="en-US" altLang="zh-CN" dirty="0"/>
              <a:t>idea</a:t>
            </a:r>
            <a:r>
              <a:rPr kumimoji="1" lang="zh-CN" altLang="en-US" dirty="0"/>
              <a:t>到上映</a:t>
            </a:r>
            <a:r>
              <a:rPr kumimoji="1" lang="en-US" altLang="zh-CN" dirty="0"/>
              <a:t>5-6</a:t>
            </a:r>
            <a:r>
              <a:rPr kumimoji="1" lang="zh-CN" altLang="en-US" dirty="0"/>
              <a:t>年，</a:t>
            </a:r>
            <a:r>
              <a:rPr kumimoji="1" lang="en-US" altLang="zh-CN" dirty="0"/>
              <a:t>40</a:t>
            </a:r>
            <a:r>
              <a:rPr kumimoji="1" lang="zh-CN" altLang="en-US" dirty="0"/>
              <a:t>多亿票房，大家觉得时间和收益怎么样？</a:t>
            </a:r>
            <a:endParaRPr kumimoji="1" lang="en-US" altLang="zh-CN" dirty="0"/>
          </a:p>
          <a:p>
            <a:r>
              <a:rPr kumimoji="1" lang="zh-CN" altLang="en-US" dirty="0"/>
              <a:t>当然前期有技术和团队，找准</a:t>
            </a:r>
            <a:r>
              <a:rPr kumimoji="1" lang="en-US" altLang="zh-CN" dirty="0"/>
              <a:t>case</a:t>
            </a:r>
            <a:r>
              <a:rPr kumimoji="1" lang="zh-CN" altLang="en-US" dirty="0"/>
              <a:t>。</a:t>
            </a:r>
            <a:endParaRPr kumimoji="1" lang="en-US" altLang="zh-CN" dirty="0"/>
          </a:p>
          <a:p>
            <a:endParaRPr kumimoji="1" lang="zh-CN" altLang="en-US" dirty="0"/>
          </a:p>
        </p:txBody>
      </p:sp>
      <p:pic>
        <p:nvPicPr>
          <p:cNvPr id="7" name="图片 6" descr="图片包含 服装&#10;&#10;描述已自动生成">
            <a:extLst>
              <a:ext uri="{FF2B5EF4-FFF2-40B4-BE49-F238E27FC236}">
                <a16:creationId xmlns:a16="http://schemas.microsoft.com/office/drawing/2014/main" id="{27332D40-8D93-0443-A647-FC0F70BE14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807" y="1171943"/>
            <a:ext cx="4087103" cy="1634841"/>
          </a:xfrm>
          <a:prstGeom prst="rect">
            <a:avLst/>
          </a:prstGeom>
          <a:effectLst/>
        </p:spPr>
      </p:pic>
      <p:pic>
        <p:nvPicPr>
          <p:cNvPr id="5" name="图片 4" descr="图片包含 人员, 很少, 小, 室内&#10;&#10;描述已自动生成">
            <a:extLst>
              <a:ext uri="{FF2B5EF4-FFF2-40B4-BE49-F238E27FC236}">
                <a16:creationId xmlns:a16="http://schemas.microsoft.com/office/drawing/2014/main" id="{2968EC80-AD20-D14B-8CF9-BF5A6A25D4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807" y="3738187"/>
            <a:ext cx="4087103" cy="2298995"/>
          </a:xfrm>
          <a:prstGeom prst="rect">
            <a:avLst/>
          </a:prstGeom>
          <a:effectLst/>
        </p:spPr>
      </p:pic>
    </p:spTree>
    <p:extLst>
      <p:ext uri="{BB962C8B-B14F-4D97-AF65-F5344CB8AC3E}">
        <p14:creationId xmlns:p14="http://schemas.microsoft.com/office/powerpoint/2010/main" val="2946889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8F081-E86A-5345-A665-7D2CAD8BD43A}"/>
              </a:ext>
            </a:extLst>
          </p:cNvPr>
          <p:cNvSpPr>
            <a:spLocks noGrp="1"/>
          </p:cNvSpPr>
          <p:nvPr>
            <p:ph type="title"/>
          </p:nvPr>
        </p:nvSpPr>
        <p:spPr/>
        <p:txBody>
          <a:bodyPr/>
          <a:lstStyle/>
          <a:p>
            <a:r>
              <a:rPr kumimoji="1" lang="en-US" altLang="zh-CN" dirty="0"/>
              <a:t>3.</a:t>
            </a:r>
            <a:r>
              <a:rPr kumimoji="1" lang="zh-CN" altLang="en-US" dirty="0"/>
              <a:t>推动文化事业与文化产业发展</a:t>
            </a:r>
          </a:p>
        </p:txBody>
      </p:sp>
      <p:sp>
        <p:nvSpPr>
          <p:cNvPr id="3" name="内容占位符 2">
            <a:extLst>
              <a:ext uri="{FF2B5EF4-FFF2-40B4-BE49-F238E27FC236}">
                <a16:creationId xmlns:a16="http://schemas.microsoft.com/office/drawing/2014/main" id="{FE94D8B2-9D15-A147-970A-B473FFD0B3F0}"/>
              </a:ext>
            </a:extLst>
          </p:cNvPr>
          <p:cNvSpPr>
            <a:spLocks noGrp="1"/>
          </p:cNvSpPr>
          <p:nvPr>
            <p:ph idx="1"/>
          </p:nvPr>
        </p:nvSpPr>
        <p:spPr/>
        <p:txBody>
          <a:bodyPr/>
          <a:lstStyle/>
          <a:p>
            <a:r>
              <a:rPr kumimoji="1" lang="zh-CN" altLang="en-US" dirty="0"/>
              <a:t>体制改革：政企分开、股份制改造</a:t>
            </a:r>
            <a:endParaRPr kumimoji="1" lang="en-US" altLang="zh-CN" dirty="0"/>
          </a:p>
          <a:p>
            <a:r>
              <a:rPr kumimoji="1" lang="zh-CN" altLang="en-US" dirty="0"/>
              <a:t>全民健身：普及知识和方法，推进活动</a:t>
            </a:r>
            <a:endParaRPr kumimoji="1" lang="en-US" altLang="zh-CN" dirty="0"/>
          </a:p>
          <a:p>
            <a:r>
              <a:rPr kumimoji="1" lang="zh-CN" altLang="en-US" dirty="0"/>
              <a:t>完善政策：从经营、融资、环境等方面促进</a:t>
            </a:r>
          </a:p>
        </p:txBody>
      </p:sp>
    </p:spTree>
    <p:extLst>
      <p:ext uri="{BB962C8B-B14F-4D97-AF65-F5344CB8AC3E}">
        <p14:creationId xmlns:p14="http://schemas.microsoft.com/office/powerpoint/2010/main" val="2135268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F6D82-C922-1047-B0DF-6114220EF220}"/>
              </a:ext>
            </a:extLst>
          </p:cNvPr>
          <p:cNvSpPr>
            <a:spLocks noGrp="1"/>
          </p:cNvSpPr>
          <p:nvPr>
            <p:ph type="title"/>
          </p:nvPr>
        </p:nvSpPr>
        <p:spPr/>
        <p:txBody>
          <a:bodyPr/>
          <a:lstStyle/>
          <a:p>
            <a:r>
              <a:rPr kumimoji="1" lang="zh-CN" altLang="en-US" dirty="0"/>
              <a:t>“体育”和“健身”</a:t>
            </a:r>
          </a:p>
        </p:txBody>
      </p:sp>
      <p:sp>
        <p:nvSpPr>
          <p:cNvPr id="3" name="内容占位符 2">
            <a:extLst>
              <a:ext uri="{FF2B5EF4-FFF2-40B4-BE49-F238E27FC236}">
                <a16:creationId xmlns:a16="http://schemas.microsoft.com/office/drawing/2014/main" id="{68629668-07D8-A446-A572-4CE8CE740E29}"/>
              </a:ext>
            </a:extLst>
          </p:cNvPr>
          <p:cNvSpPr>
            <a:spLocks noGrp="1"/>
          </p:cNvSpPr>
          <p:nvPr>
            <p:ph idx="1"/>
          </p:nvPr>
        </p:nvSpPr>
        <p:spPr>
          <a:xfrm>
            <a:off x="484710" y="1707383"/>
            <a:ext cx="8191746" cy="4601937"/>
          </a:xfrm>
        </p:spPr>
        <p:txBody>
          <a:bodyPr/>
          <a:lstStyle/>
          <a:p>
            <a:r>
              <a:rPr kumimoji="1" lang="zh-CN" altLang="en-US" dirty="0"/>
              <a:t>十九大报告中“体育”“健身”同时出现</a:t>
            </a:r>
            <a:endParaRPr kumimoji="1" lang="en-US" altLang="zh-CN" dirty="0"/>
          </a:p>
          <a:p>
            <a:r>
              <a:rPr kumimoji="1" lang="zh-CN" altLang="en-US" dirty="0"/>
              <a:t>一处在“一、过去五年的工作和历史性变革”</a:t>
            </a:r>
            <a:r>
              <a:rPr kumimoji="1" lang="en-US" altLang="zh-CN" dirty="0"/>
              <a:t>——</a:t>
            </a:r>
            <a:r>
              <a:rPr kumimoji="1" lang="zh-CN" altLang="en-US" dirty="0"/>
              <a:t>“思想文化建设取得重大进展。</a:t>
            </a:r>
            <a:r>
              <a:rPr kumimoji="1" lang="en-US" altLang="zh-CN" dirty="0"/>
              <a:t>······</a:t>
            </a:r>
            <a:r>
              <a:rPr kumimoji="1" lang="zh-CN" altLang="en-US" dirty="0"/>
              <a:t>全民健身和竞技体育全面发展。”</a:t>
            </a:r>
            <a:endParaRPr kumimoji="1" lang="en-US" altLang="zh-CN" dirty="0"/>
          </a:p>
          <a:p>
            <a:r>
              <a:rPr kumimoji="1" lang="zh-CN" altLang="en-US" dirty="0"/>
              <a:t>一处在“七、坚定文化自信，推动社会主义文化繁荣兴盛”</a:t>
            </a:r>
            <a:r>
              <a:rPr kumimoji="1" lang="en-US" altLang="zh-CN" dirty="0"/>
              <a:t>——</a:t>
            </a:r>
            <a:r>
              <a:rPr kumimoji="1" lang="zh-CN" altLang="en-US" dirty="0"/>
              <a:t>“（五）推动文化事业和文化产业发展。</a:t>
            </a:r>
            <a:r>
              <a:rPr kumimoji="1" lang="en-US" altLang="zh-CN" dirty="0"/>
              <a:t>······</a:t>
            </a:r>
            <a:r>
              <a:rPr kumimoji="1" lang="zh-CN" altLang="en-US" dirty="0"/>
              <a:t>广泛开展全民健身活动，加快推进体育强国建设”</a:t>
            </a:r>
            <a:endParaRPr kumimoji="1" lang="en-US" altLang="zh-CN" dirty="0"/>
          </a:p>
          <a:p>
            <a:r>
              <a:rPr kumimoji="1" lang="zh-CN" altLang="en-US" dirty="0"/>
              <a:t>全民健身和竞技体育是分开的，我国体育产业还有很大潜力</a:t>
            </a:r>
          </a:p>
        </p:txBody>
      </p:sp>
    </p:spTree>
    <p:extLst>
      <p:ext uri="{BB962C8B-B14F-4D97-AF65-F5344CB8AC3E}">
        <p14:creationId xmlns:p14="http://schemas.microsoft.com/office/powerpoint/2010/main" val="1988702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D6799-354D-B644-AD75-367B90559CFC}"/>
              </a:ext>
            </a:extLst>
          </p:cNvPr>
          <p:cNvSpPr>
            <a:spLocks noGrp="1"/>
          </p:cNvSpPr>
          <p:nvPr>
            <p:ph type="title"/>
          </p:nvPr>
        </p:nvSpPr>
        <p:spPr/>
        <p:txBody>
          <a:bodyPr/>
          <a:lstStyle/>
          <a:p>
            <a:r>
              <a:rPr kumimoji="1" lang="zh-CN" altLang="en-US" dirty="0"/>
              <a:t>对比</a:t>
            </a:r>
          </a:p>
        </p:txBody>
      </p:sp>
      <p:sp>
        <p:nvSpPr>
          <p:cNvPr id="3" name="内容占位符 2">
            <a:extLst>
              <a:ext uri="{FF2B5EF4-FFF2-40B4-BE49-F238E27FC236}">
                <a16:creationId xmlns:a16="http://schemas.microsoft.com/office/drawing/2014/main" id="{FB3D240B-25BC-6748-946A-08637BB7387F}"/>
              </a:ext>
            </a:extLst>
          </p:cNvPr>
          <p:cNvSpPr>
            <a:spLocks noGrp="1"/>
          </p:cNvSpPr>
          <p:nvPr>
            <p:ph idx="1"/>
          </p:nvPr>
        </p:nvSpPr>
        <p:spPr>
          <a:xfrm>
            <a:off x="495978" y="1295401"/>
            <a:ext cx="8252486" cy="5109882"/>
          </a:xfrm>
        </p:spPr>
        <p:txBody>
          <a:bodyPr>
            <a:normAutofit/>
          </a:bodyPr>
          <a:lstStyle/>
          <a:p>
            <a:r>
              <a:rPr kumimoji="1" lang="en-US" altLang="zh-CN" dirty="0"/>
              <a:t>2015</a:t>
            </a:r>
            <a:r>
              <a:rPr kumimoji="1" lang="zh-CN" altLang="en-US" dirty="0"/>
              <a:t>年，全球体育产业规模</a:t>
            </a:r>
            <a:r>
              <a:rPr kumimoji="1" lang="en-US" altLang="zh-CN" dirty="0"/>
              <a:t>15000</a:t>
            </a:r>
            <a:r>
              <a:rPr kumimoji="1" lang="zh-CN" altLang="en-US" dirty="0"/>
              <a:t>亿美元，当年美国体育产值</a:t>
            </a:r>
            <a:r>
              <a:rPr kumimoji="1" lang="en-US" altLang="zh-CN" dirty="0"/>
              <a:t>5000</a:t>
            </a:r>
            <a:r>
              <a:rPr kumimoji="1" lang="zh-CN" altLang="en-US" dirty="0"/>
              <a:t>亿美元，是美国汽车产业的</a:t>
            </a:r>
            <a:r>
              <a:rPr kumimoji="1" lang="en-US" altLang="zh-CN" dirty="0"/>
              <a:t>2</a:t>
            </a:r>
            <a:r>
              <a:rPr kumimoji="1" lang="zh-CN" altLang="en-US" dirty="0"/>
              <a:t>倍，影视产业的</a:t>
            </a:r>
            <a:r>
              <a:rPr kumimoji="1" lang="en-US" altLang="zh-CN" dirty="0"/>
              <a:t>7</a:t>
            </a:r>
            <a:r>
              <a:rPr kumimoji="1" lang="zh-CN" altLang="en-US" dirty="0"/>
              <a:t>倍，体育产业占美国</a:t>
            </a:r>
            <a:r>
              <a:rPr kumimoji="1" lang="en-US" altLang="zh-CN" dirty="0"/>
              <a:t>GDP3%</a:t>
            </a:r>
            <a:r>
              <a:rPr kumimoji="1" lang="zh-CN" altLang="en-US" dirty="0"/>
              <a:t>。</a:t>
            </a:r>
            <a:endParaRPr kumimoji="1" lang="en-US" altLang="zh-CN" dirty="0"/>
          </a:p>
          <a:p>
            <a:r>
              <a:rPr kumimoji="1" lang="zh-CN" altLang="en-US" dirty="0"/>
              <a:t>美国、法国等发达国家、体育强国，体育产业占</a:t>
            </a:r>
            <a:r>
              <a:rPr kumimoji="1" lang="en-US" altLang="zh-CN" dirty="0"/>
              <a:t>GDP</a:t>
            </a:r>
            <a:r>
              <a:rPr kumimoji="1" lang="zh-CN" altLang="en-US" dirty="0"/>
              <a:t>的比重均达</a:t>
            </a:r>
            <a:r>
              <a:rPr kumimoji="1" lang="en-US" altLang="zh-CN" dirty="0"/>
              <a:t>2.5%</a:t>
            </a:r>
            <a:r>
              <a:rPr kumimoji="1" lang="zh-CN" altLang="en-US" dirty="0"/>
              <a:t>以上，全球平均水平达</a:t>
            </a:r>
            <a:r>
              <a:rPr kumimoji="1" lang="en-US" altLang="zh-CN" dirty="0"/>
              <a:t>2.1%</a:t>
            </a:r>
            <a:r>
              <a:rPr kumimoji="1" lang="zh-CN" altLang="en-US" dirty="0"/>
              <a:t>。</a:t>
            </a:r>
            <a:endParaRPr kumimoji="1" lang="en-US" altLang="zh-CN" dirty="0"/>
          </a:p>
          <a:p>
            <a:r>
              <a:rPr kumimoji="1" lang="en-US" altLang="zh-CN" dirty="0"/>
              <a:t>2015</a:t>
            </a:r>
            <a:r>
              <a:rPr kumimoji="1" lang="zh-CN" altLang="en-US" dirty="0"/>
              <a:t>年，中国体育产业占</a:t>
            </a:r>
            <a:r>
              <a:rPr kumimoji="1" lang="en-US" altLang="zh-CN" dirty="0"/>
              <a:t>GDP</a:t>
            </a:r>
            <a:r>
              <a:rPr kumimoji="1" lang="zh-CN" altLang="en-US" dirty="0"/>
              <a:t>比重仅</a:t>
            </a:r>
            <a:r>
              <a:rPr kumimoji="1" lang="en-US" altLang="zh-CN" dirty="0"/>
              <a:t>0.8%</a:t>
            </a:r>
            <a:r>
              <a:rPr kumimoji="1" lang="zh-CN" altLang="en-US" dirty="0"/>
              <a:t>，为</a:t>
            </a:r>
            <a:r>
              <a:rPr kumimoji="1" lang="en-US" altLang="zh-CN" dirty="0"/>
              <a:t>5494</a:t>
            </a:r>
            <a:r>
              <a:rPr kumimoji="1" lang="zh-CN" altLang="en-US" dirty="0"/>
              <a:t>亿元，逐年增长，</a:t>
            </a:r>
            <a:r>
              <a:rPr kumimoji="1" lang="en-US" altLang="zh-CN" dirty="0"/>
              <a:t>2017</a:t>
            </a:r>
            <a:r>
              <a:rPr kumimoji="1" lang="zh-CN" altLang="en-US" dirty="0"/>
              <a:t>年为</a:t>
            </a:r>
            <a:r>
              <a:rPr kumimoji="1" lang="en-US" altLang="zh-CN" dirty="0"/>
              <a:t>7125</a:t>
            </a:r>
            <a:r>
              <a:rPr kumimoji="1" lang="zh-CN" altLang="en-US" dirty="0"/>
              <a:t>亿元。</a:t>
            </a:r>
            <a:endParaRPr kumimoji="1" lang="en-US" altLang="zh-CN" dirty="0"/>
          </a:p>
          <a:p>
            <a:r>
              <a:rPr kumimoji="1" lang="zh-CN" altLang="en-US" dirty="0"/>
              <a:t>美国体育文化，由假期营地体育、家庭体育与校园体育构成，为孩子提供了最初的热爱与了解各项体育活动的机会。各年级有全国性联赛，有</a:t>
            </a:r>
            <a:r>
              <a:rPr kumimoji="1" lang="en-US" altLang="zh-CN" dirty="0"/>
              <a:t>NCAA</a:t>
            </a:r>
            <a:r>
              <a:rPr kumimoji="1" lang="zh-CN" altLang="en-US" dirty="0"/>
              <a:t>大学体育到职业体育的选秀路径，最终才成就了美国深厚的体育帝国。</a:t>
            </a:r>
            <a:endParaRPr kumimoji="1" lang="en-US" altLang="zh-CN" dirty="0"/>
          </a:p>
          <a:p>
            <a:r>
              <a:rPr kumimoji="1" lang="zh-CN" altLang="en-US" dirty="0"/>
              <a:t>相比而言，我国从业人员、销售品种和数额、体育水平和运营能力、体育媒体、体育营销、体育科技、体育消费都有待提升</a:t>
            </a:r>
          </a:p>
        </p:txBody>
      </p:sp>
    </p:spTree>
    <p:extLst>
      <p:ext uri="{BB962C8B-B14F-4D97-AF65-F5344CB8AC3E}">
        <p14:creationId xmlns:p14="http://schemas.microsoft.com/office/powerpoint/2010/main" val="1966166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445CA-7A66-3D4D-90CA-90A7BDB7AC00}"/>
              </a:ext>
            </a:extLst>
          </p:cNvPr>
          <p:cNvSpPr>
            <a:spLocks noGrp="1"/>
          </p:cNvSpPr>
          <p:nvPr>
            <p:ph type="title"/>
          </p:nvPr>
        </p:nvSpPr>
        <p:spPr/>
        <p:txBody>
          <a:bodyPr/>
          <a:lstStyle/>
          <a:p>
            <a:r>
              <a:rPr kumimoji="1" lang="en-US" altLang="zh-CN" dirty="0"/>
              <a:t>4.</a:t>
            </a:r>
            <a:r>
              <a:rPr kumimoji="1" lang="zh-CN" altLang="en-US" dirty="0"/>
              <a:t>讲好中国故事</a:t>
            </a:r>
          </a:p>
        </p:txBody>
      </p:sp>
      <p:sp>
        <p:nvSpPr>
          <p:cNvPr id="3" name="内容占位符 2">
            <a:extLst>
              <a:ext uri="{FF2B5EF4-FFF2-40B4-BE49-F238E27FC236}">
                <a16:creationId xmlns:a16="http://schemas.microsoft.com/office/drawing/2014/main" id="{074C81A4-6281-5E44-911C-7B861B9A5B2A}"/>
              </a:ext>
            </a:extLst>
          </p:cNvPr>
          <p:cNvSpPr>
            <a:spLocks noGrp="1"/>
          </p:cNvSpPr>
          <p:nvPr>
            <p:ph idx="1"/>
          </p:nvPr>
        </p:nvSpPr>
        <p:spPr>
          <a:xfrm>
            <a:off x="495978" y="1593477"/>
            <a:ext cx="8108470" cy="4195481"/>
          </a:xfrm>
        </p:spPr>
        <p:txBody>
          <a:bodyPr/>
          <a:lstStyle/>
          <a:p>
            <a:r>
              <a:rPr kumimoji="1" lang="zh-CN" altLang="en-US" dirty="0"/>
              <a:t>讲好中国传统文化：“和”文化、和谐、大一统</a:t>
            </a:r>
            <a:endParaRPr kumimoji="1" lang="en-US" altLang="zh-CN" dirty="0"/>
          </a:p>
          <a:p>
            <a:r>
              <a:rPr kumimoji="1" lang="zh-CN" altLang="en-US" dirty="0"/>
              <a:t>讲好中国革命文化：红军的历史与精神</a:t>
            </a:r>
            <a:endParaRPr kumimoji="1" lang="en-US" altLang="zh-CN" dirty="0"/>
          </a:p>
          <a:p>
            <a:r>
              <a:rPr kumimoji="1" lang="zh-CN" altLang="en-US" dirty="0"/>
              <a:t>讲好中国改革文化：发展道路、发展成果</a:t>
            </a:r>
            <a:endParaRPr kumimoji="1" lang="en-US" altLang="zh-CN" dirty="0"/>
          </a:p>
          <a:p>
            <a:r>
              <a:rPr kumimoji="1" lang="zh-CN" altLang="en-US" dirty="0"/>
              <a:t>讲好中国未来文化：包容、友好、好客、决不软弱</a:t>
            </a:r>
            <a:endParaRPr kumimoji="1" lang="en-US" altLang="zh-CN" dirty="0"/>
          </a:p>
          <a:p>
            <a:r>
              <a:rPr kumimoji="1" lang="zh-CN" altLang="en-US" dirty="0"/>
              <a:t>用全世界喜闻乐见的形式来讲</a:t>
            </a:r>
            <a:endParaRPr kumimoji="1" lang="en-US" altLang="zh-CN" dirty="0"/>
          </a:p>
          <a:p>
            <a:r>
              <a:rPr kumimoji="1" lang="zh-CN" altLang="en-US" dirty="0"/>
              <a:t>可以说，现在讲的还不够好，还需要有志之士努力发奋</a:t>
            </a:r>
          </a:p>
        </p:txBody>
      </p:sp>
    </p:spTree>
    <p:extLst>
      <p:ext uri="{BB962C8B-B14F-4D97-AF65-F5344CB8AC3E}">
        <p14:creationId xmlns:p14="http://schemas.microsoft.com/office/powerpoint/2010/main" val="4927553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C15DB-1811-4E4C-BBCB-7CDF104E7208}"/>
              </a:ext>
            </a:extLst>
          </p:cNvPr>
          <p:cNvSpPr>
            <a:spLocks noGrp="1"/>
          </p:cNvSpPr>
          <p:nvPr>
            <p:ph type="title"/>
          </p:nvPr>
        </p:nvSpPr>
        <p:spPr/>
        <p:txBody>
          <a:bodyPr/>
          <a:lstStyle/>
          <a:p>
            <a:r>
              <a:rPr kumimoji="1" lang="zh-CN" altLang="en-US" dirty="0"/>
              <a:t>六、社会主义文化建设</a:t>
            </a:r>
          </a:p>
        </p:txBody>
      </p:sp>
      <p:sp>
        <p:nvSpPr>
          <p:cNvPr id="3" name="内容占位符 2">
            <a:extLst>
              <a:ext uri="{FF2B5EF4-FFF2-40B4-BE49-F238E27FC236}">
                <a16:creationId xmlns:a16="http://schemas.microsoft.com/office/drawing/2014/main" id="{1C628270-4568-3140-BFC8-E82AD1038F2E}"/>
              </a:ext>
            </a:extLst>
          </p:cNvPr>
          <p:cNvSpPr>
            <a:spLocks noGrp="1"/>
          </p:cNvSpPr>
          <p:nvPr>
            <p:ph idx="1"/>
          </p:nvPr>
        </p:nvSpPr>
        <p:spPr/>
        <p:txBody>
          <a:bodyPr/>
          <a:lstStyle/>
          <a:p>
            <a:r>
              <a:rPr kumimoji="1" lang="zh-CN" altLang="en-US" dirty="0"/>
              <a:t>从意识形态树立</a:t>
            </a:r>
            <a:endParaRPr kumimoji="1" lang="en-US" altLang="zh-CN" dirty="0"/>
          </a:p>
          <a:p>
            <a:r>
              <a:rPr kumimoji="1" lang="zh-CN" altLang="en-US" dirty="0"/>
              <a:t>从核心价值观养成</a:t>
            </a:r>
            <a:endParaRPr kumimoji="1" lang="en-US" altLang="zh-CN" dirty="0"/>
          </a:p>
          <a:p>
            <a:r>
              <a:rPr kumimoji="1" lang="zh-CN" altLang="en-US" dirty="0"/>
              <a:t>从思想道德建设</a:t>
            </a:r>
            <a:endParaRPr kumimoji="1" lang="en-US" altLang="zh-CN" dirty="0"/>
          </a:p>
          <a:p>
            <a:r>
              <a:rPr kumimoji="1" lang="zh-CN" altLang="en-US" dirty="0"/>
              <a:t>从文艺繁荣兴盛</a:t>
            </a:r>
            <a:endParaRPr kumimoji="1" lang="en-US" altLang="zh-CN" dirty="0"/>
          </a:p>
          <a:p>
            <a:r>
              <a:rPr kumimoji="1" lang="zh-CN" altLang="en-US" dirty="0"/>
              <a:t>从文化产业理论与政策研究实施</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94667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9CE71-B54B-4C50-BFB6-EEC4C01AB901}"/>
              </a:ext>
            </a:extLst>
          </p:cNvPr>
          <p:cNvSpPr>
            <a:spLocks noGrp="1"/>
          </p:cNvSpPr>
          <p:nvPr>
            <p:ph type="title"/>
          </p:nvPr>
        </p:nvSpPr>
        <p:spPr/>
        <p:txBody>
          <a:bodyPr/>
          <a:lstStyle/>
          <a:p>
            <a:r>
              <a:rPr lang="en-US" altLang="zh-CN" dirty="0"/>
              <a:t>4.</a:t>
            </a:r>
            <a:r>
              <a:rPr lang="zh-CN" altLang="en-US" dirty="0"/>
              <a:t>精神心理层面</a:t>
            </a:r>
          </a:p>
        </p:txBody>
      </p:sp>
      <p:sp>
        <p:nvSpPr>
          <p:cNvPr id="3" name="内容占位符 2">
            <a:extLst>
              <a:ext uri="{FF2B5EF4-FFF2-40B4-BE49-F238E27FC236}">
                <a16:creationId xmlns:a16="http://schemas.microsoft.com/office/drawing/2014/main" id="{C04DB13B-86B8-4C6C-AAA4-8B9291938338}"/>
              </a:ext>
            </a:extLst>
          </p:cNvPr>
          <p:cNvSpPr>
            <a:spLocks noGrp="1"/>
          </p:cNvSpPr>
          <p:nvPr>
            <p:ph idx="1"/>
          </p:nvPr>
        </p:nvSpPr>
        <p:spPr>
          <a:xfrm>
            <a:off x="495978" y="1593477"/>
            <a:ext cx="8324494" cy="4195481"/>
          </a:xfrm>
        </p:spPr>
        <p:txBody>
          <a:bodyPr>
            <a:normAutofit/>
          </a:bodyPr>
          <a:lstStyle/>
          <a:p>
            <a:r>
              <a:rPr lang="zh-CN" altLang="en-US" dirty="0"/>
              <a:t>语言文字、文学艺术、意识形态、信念价值、准则道德、品质境界等</a:t>
            </a:r>
            <a:endParaRPr lang="en-US" altLang="zh-CN" dirty="0"/>
          </a:p>
          <a:p>
            <a:r>
              <a:rPr lang="zh-CN" altLang="en-US" dirty="0"/>
              <a:t>几千年的文字延续传承着华夏文明和文化</a:t>
            </a:r>
            <a:endParaRPr lang="en-US" altLang="zh-CN" dirty="0"/>
          </a:p>
          <a:p>
            <a:r>
              <a:rPr lang="zh-CN" altLang="en-US" dirty="0"/>
              <a:t>艺术可以分为造型艺术、表演艺术、综合艺术、语言艺术四大类：</a:t>
            </a:r>
          </a:p>
          <a:p>
            <a:pPr marL="0" indent="0">
              <a:buNone/>
            </a:pPr>
            <a:r>
              <a:rPr lang="zh-CN" altLang="en-US" dirty="0"/>
              <a:t>     造型艺术：包括绘画、雕塑、建筑、工艺美术、剪纸、书法、摄影</a:t>
            </a:r>
          </a:p>
          <a:p>
            <a:pPr marL="0" indent="0">
              <a:buNone/>
            </a:pPr>
            <a:r>
              <a:rPr lang="zh-CN" altLang="en-US" dirty="0"/>
              <a:t>     表演艺术：包括舞蹈、音乐、相声、曲艺、杂技、魔术</a:t>
            </a:r>
          </a:p>
          <a:p>
            <a:pPr marL="0" indent="0">
              <a:buNone/>
            </a:pPr>
            <a:r>
              <a:rPr lang="zh-CN" altLang="en-US" dirty="0"/>
              <a:t>     综合艺术：包括电影、电视、戏剧</a:t>
            </a:r>
          </a:p>
          <a:p>
            <a:pPr marL="0" indent="0">
              <a:buNone/>
            </a:pPr>
            <a:r>
              <a:rPr lang="zh-CN" altLang="en-US" dirty="0"/>
              <a:t>     语言艺术：包括诗歌、散文、小说</a:t>
            </a:r>
            <a:endParaRPr lang="en-US" altLang="zh-CN" dirty="0"/>
          </a:p>
          <a:p>
            <a:r>
              <a:rPr lang="zh-CN" altLang="en-US" dirty="0"/>
              <a:t>信念：实现共产主义</a:t>
            </a:r>
            <a:r>
              <a:rPr lang="en-US" altLang="zh-CN" dirty="0"/>
              <a:t>vs</a:t>
            </a:r>
            <a:r>
              <a:rPr lang="zh-CN" altLang="en-US" dirty="0"/>
              <a:t> 世界第一、</a:t>
            </a:r>
            <a:r>
              <a:rPr lang="en-US" altLang="zh-CN" dirty="0"/>
              <a:t>God</a:t>
            </a:r>
            <a:r>
              <a:rPr lang="zh-CN" altLang="en-US" dirty="0"/>
              <a:t> </a:t>
            </a:r>
            <a:r>
              <a:rPr lang="en-US" altLang="zh-CN" dirty="0"/>
              <a:t>bless</a:t>
            </a:r>
            <a:r>
              <a:rPr lang="zh-CN" altLang="en-US" dirty="0"/>
              <a:t> </a:t>
            </a:r>
            <a:r>
              <a:rPr lang="en-US" altLang="zh-CN" dirty="0"/>
              <a:t>America</a:t>
            </a:r>
          </a:p>
          <a:p>
            <a:r>
              <a:rPr lang="zh-CN" altLang="en-US" dirty="0"/>
              <a:t>价值：核心价值观</a:t>
            </a:r>
            <a:r>
              <a:rPr lang="en-US" altLang="zh-CN" dirty="0"/>
              <a:t>vs</a:t>
            </a:r>
            <a:r>
              <a:rPr lang="zh-CN" altLang="en-US" dirty="0"/>
              <a:t>自由、民主、平等</a:t>
            </a:r>
            <a:endParaRPr lang="en-US" altLang="zh-CN" dirty="0"/>
          </a:p>
          <a:p>
            <a:endParaRPr lang="zh-CN" altLang="en-US" dirty="0"/>
          </a:p>
        </p:txBody>
      </p:sp>
    </p:spTree>
    <p:extLst>
      <p:ext uri="{BB962C8B-B14F-4D97-AF65-F5344CB8AC3E}">
        <p14:creationId xmlns:p14="http://schemas.microsoft.com/office/powerpoint/2010/main" val="2339945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AD26D7-6638-46B2-82C4-E4B784973917}"/>
              </a:ext>
            </a:extLst>
          </p:cNvPr>
          <p:cNvSpPr>
            <a:spLocks noGrp="1"/>
          </p:cNvSpPr>
          <p:nvPr>
            <p:ph type="title"/>
          </p:nvPr>
        </p:nvSpPr>
        <p:spPr/>
        <p:txBody>
          <a:bodyPr/>
          <a:lstStyle/>
          <a:p>
            <a:r>
              <a:rPr lang="zh-CN" altLang="en-US" dirty="0"/>
              <a:t>习近平社会主义文化建设思想</a:t>
            </a:r>
          </a:p>
        </p:txBody>
      </p:sp>
      <p:sp>
        <p:nvSpPr>
          <p:cNvPr id="3" name="内容占位符 2">
            <a:extLst>
              <a:ext uri="{FF2B5EF4-FFF2-40B4-BE49-F238E27FC236}">
                <a16:creationId xmlns:a16="http://schemas.microsoft.com/office/drawing/2014/main" id="{197E7D8F-3A24-43EE-A124-FF97485BA302}"/>
              </a:ext>
            </a:extLst>
          </p:cNvPr>
          <p:cNvSpPr>
            <a:spLocks noGrp="1"/>
          </p:cNvSpPr>
          <p:nvPr>
            <p:ph idx="1"/>
          </p:nvPr>
        </p:nvSpPr>
        <p:spPr/>
        <p:txBody>
          <a:bodyPr/>
          <a:lstStyle/>
          <a:p>
            <a:pPr marL="0" indent="0">
              <a:buNone/>
            </a:pPr>
            <a:r>
              <a:rPr lang="zh-CN" altLang="en-US" dirty="0"/>
              <a:t>改革开放以来将文化频率最高、篇幅最长的党和国家领导人</a:t>
            </a:r>
            <a:endParaRPr lang="en-US" altLang="zh-CN" dirty="0"/>
          </a:p>
          <a:p>
            <a:r>
              <a:rPr lang="zh-CN" altLang="en-US" dirty="0"/>
              <a:t>从中外视野中审视文化</a:t>
            </a:r>
            <a:endParaRPr lang="en-US" altLang="zh-CN" dirty="0"/>
          </a:p>
          <a:p>
            <a:r>
              <a:rPr lang="zh-CN" altLang="en-US" dirty="0"/>
              <a:t>文化的地位、作用，以及新时代特点</a:t>
            </a:r>
            <a:endParaRPr lang="en-US" altLang="zh-CN" dirty="0"/>
          </a:p>
          <a:p>
            <a:r>
              <a:rPr lang="zh-CN" altLang="en-US" dirty="0"/>
              <a:t>中国特色社会主义文化特征</a:t>
            </a:r>
            <a:endParaRPr lang="en-US" altLang="zh-CN" dirty="0"/>
          </a:p>
          <a:p>
            <a:r>
              <a:rPr lang="zh-CN" altLang="en-US" dirty="0"/>
              <a:t>文化建设观：中国本位</a:t>
            </a:r>
            <a:endParaRPr lang="en-US" altLang="zh-CN" dirty="0"/>
          </a:p>
          <a:p>
            <a:r>
              <a:rPr lang="zh-CN" altLang="en-US" dirty="0"/>
              <a:t>习近平社会主义文化建设内容和特征</a:t>
            </a:r>
          </a:p>
        </p:txBody>
      </p:sp>
    </p:spTree>
    <p:extLst>
      <p:ext uri="{BB962C8B-B14F-4D97-AF65-F5344CB8AC3E}">
        <p14:creationId xmlns:p14="http://schemas.microsoft.com/office/powerpoint/2010/main" val="2118167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B84FD-A1EB-4A4C-9AB2-CBB41EB355BE}"/>
              </a:ext>
            </a:extLst>
          </p:cNvPr>
          <p:cNvSpPr>
            <a:spLocks noGrp="1"/>
          </p:cNvSpPr>
          <p:nvPr>
            <p:ph type="title"/>
          </p:nvPr>
        </p:nvSpPr>
        <p:spPr/>
        <p:txBody>
          <a:bodyPr/>
          <a:lstStyle/>
          <a:p>
            <a:r>
              <a:rPr lang="zh-CN" altLang="en-US" dirty="0"/>
              <a:t>习近平中国特色社会主义文化建立理论体系</a:t>
            </a:r>
          </a:p>
        </p:txBody>
      </p:sp>
      <p:sp>
        <p:nvSpPr>
          <p:cNvPr id="3" name="内容占位符 2">
            <a:extLst>
              <a:ext uri="{FF2B5EF4-FFF2-40B4-BE49-F238E27FC236}">
                <a16:creationId xmlns:a16="http://schemas.microsoft.com/office/drawing/2014/main" id="{3D1CF881-8C3F-4745-BCB8-BD7E1DDFE3AD}"/>
              </a:ext>
            </a:extLst>
          </p:cNvPr>
          <p:cNvSpPr>
            <a:spLocks noGrp="1"/>
          </p:cNvSpPr>
          <p:nvPr>
            <p:ph idx="1"/>
          </p:nvPr>
        </p:nvSpPr>
        <p:spPr/>
        <p:txBody>
          <a:bodyPr>
            <a:normAutofit/>
          </a:bodyPr>
          <a:lstStyle/>
          <a:p>
            <a:r>
              <a:rPr lang="zh-CN" altLang="en-US" dirty="0"/>
              <a:t>过去：指导思想</a:t>
            </a:r>
            <a:r>
              <a:rPr lang="en-US" altLang="zh-CN" dirty="0"/>
              <a:t>( </a:t>
            </a:r>
            <a:r>
              <a:rPr lang="zh-CN" altLang="en-US" dirty="0"/>
              <a:t>马克思主义及其中国化的成果</a:t>
            </a:r>
            <a:r>
              <a:rPr lang="en-US" altLang="zh-CN" dirty="0"/>
              <a:t>) </a:t>
            </a:r>
            <a:r>
              <a:rPr lang="zh-CN" altLang="en-US" dirty="0"/>
              <a:t>、原则方针</a:t>
            </a:r>
            <a:r>
              <a:rPr lang="en-US" altLang="zh-CN" dirty="0"/>
              <a:t>( </a:t>
            </a:r>
            <a:r>
              <a:rPr lang="zh-CN" altLang="en-US" dirty="0"/>
              <a:t>如“二为”方向、“双百”方针等</a:t>
            </a:r>
            <a:r>
              <a:rPr lang="en-US" altLang="zh-CN" dirty="0"/>
              <a:t>) </a:t>
            </a:r>
            <a:r>
              <a:rPr lang="zh-CN" altLang="en-US" dirty="0"/>
              <a:t>、目标方向</a:t>
            </a:r>
            <a:r>
              <a:rPr lang="en-US" altLang="zh-CN" dirty="0"/>
              <a:t>( </a:t>
            </a:r>
            <a:r>
              <a:rPr lang="zh-CN" altLang="en-US" dirty="0"/>
              <a:t>如“三个面向”、民族的科学的大众的内涵等</a:t>
            </a:r>
            <a:r>
              <a:rPr lang="en-US" altLang="zh-CN" dirty="0"/>
              <a:t>) </a:t>
            </a:r>
            <a:r>
              <a:rPr lang="zh-CN" altLang="en-US" dirty="0"/>
              <a:t>和“四有”新人培育等方面言说，侧重于外围和保障。</a:t>
            </a:r>
            <a:endParaRPr lang="en-US" altLang="zh-CN" dirty="0"/>
          </a:p>
          <a:p>
            <a:r>
              <a:rPr lang="zh-CN" altLang="en-US" dirty="0"/>
              <a:t>习近平中国特色社会主义文化理论体系：中国特色社会主义文化“三位一体”的结构</a:t>
            </a:r>
            <a:r>
              <a:rPr lang="en-US" altLang="zh-CN" dirty="0"/>
              <a:t>——</a:t>
            </a:r>
            <a:r>
              <a:rPr lang="zh-CN" altLang="en-US" dirty="0"/>
              <a:t>五千多年文明发展中孕育的中华优秀传统文化，在党和人民伟大斗争中孕育的革命文化与在社会主义建设和改革开放伟大实践中孕育的社会主义先进文化。</a:t>
            </a:r>
          </a:p>
        </p:txBody>
      </p:sp>
      <p:graphicFrame>
        <p:nvGraphicFramePr>
          <p:cNvPr id="4" name="图示 3">
            <a:extLst>
              <a:ext uri="{FF2B5EF4-FFF2-40B4-BE49-F238E27FC236}">
                <a16:creationId xmlns:a16="http://schemas.microsoft.com/office/drawing/2014/main" id="{6B9858C2-3015-42E6-929A-106CC4CE5CBE}"/>
              </a:ext>
            </a:extLst>
          </p:cNvPr>
          <p:cNvGraphicFramePr/>
          <p:nvPr/>
        </p:nvGraphicFramePr>
        <p:xfrm>
          <a:off x="3419872" y="205292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8052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EA7B23-518F-4663-B251-510D7D063A8B}"/>
              </a:ext>
            </a:extLst>
          </p:cNvPr>
          <p:cNvSpPr>
            <a:spLocks noGrp="1"/>
          </p:cNvSpPr>
          <p:nvPr>
            <p:ph type="title"/>
          </p:nvPr>
        </p:nvSpPr>
        <p:spPr>
          <a:xfrm>
            <a:off x="484710" y="260648"/>
            <a:ext cx="7255642" cy="1400530"/>
          </a:xfrm>
        </p:spPr>
        <p:txBody>
          <a:bodyPr/>
          <a:lstStyle/>
          <a:p>
            <a:r>
              <a:rPr lang="zh-CN" altLang="en-US" sz="3200" dirty="0"/>
              <a:t>习近平中国特色社会主义文化建设思想的重要内容（特征）</a:t>
            </a:r>
          </a:p>
        </p:txBody>
      </p:sp>
      <p:graphicFrame>
        <p:nvGraphicFramePr>
          <p:cNvPr id="4" name="内容占位符 3">
            <a:extLst>
              <a:ext uri="{FF2B5EF4-FFF2-40B4-BE49-F238E27FC236}">
                <a16:creationId xmlns:a16="http://schemas.microsoft.com/office/drawing/2014/main" id="{2892B72A-E4EF-4A16-A005-D943546DAD1C}"/>
              </a:ext>
            </a:extLst>
          </p:cNvPr>
          <p:cNvGraphicFramePr>
            <a:graphicFrameLocks noGrp="1"/>
          </p:cNvGraphicFramePr>
          <p:nvPr>
            <p:ph idx="1"/>
          </p:nvPr>
        </p:nvGraphicFramePr>
        <p:xfrm>
          <a:off x="683568" y="1340768"/>
          <a:ext cx="7255642" cy="4907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90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D9431-13B7-4D34-8DA2-8EB0617938D8}"/>
              </a:ext>
            </a:extLst>
          </p:cNvPr>
          <p:cNvSpPr>
            <a:spLocks noGrp="1"/>
          </p:cNvSpPr>
          <p:nvPr>
            <p:ph type="title"/>
          </p:nvPr>
        </p:nvSpPr>
        <p:spPr/>
        <p:txBody>
          <a:bodyPr/>
          <a:lstStyle/>
          <a:p>
            <a:r>
              <a:rPr lang="zh-CN" altLang="en-US" dirty="0"/>
              <a:t>文化建设与文艺、文艺工作的关系</a:t>
            </a:r>
          </a:p>
        </p:txBody>
      </p:sp>
      <p:sp>
        <p:nvSpPr>
          <p:cNvPr id="3" name="内容占位符 2">
            <a:extLst>
              <a:ext uri="{FF2B5EF4-FFF2-40B4-BE49-F238E27FC236}">
                <a16:creationId xmlns:a16="http://schemas.microsoft.com/office/drawing/2014/main" id="{90AD6D2D-F75C-4155-A7FB-ED6AAD218E71}"/>
              </a:ext>
            </a:extLst>
          </p:cNvPr>
          <p:cNvSpPr>
            <a:spLocks noGrp="1"/>
          </p:cNvSpPr>
          <p:nvPr>
            <p:ph idx="1"/>
          </p:nvPr>
        </p:nvSpPr>
        <p:spPr/>
        <p:txBody>
          <a:bodyPr/>
          <a:lstStyle/>
          <a:p>
            <a:r>
              <a:rPr lang="zh-CN" altLang="en-US" dirty="0"/>
              <a:t>习近平总书记是改革开放以来讲文化频率最高、篇幅最长，也可以说是最重视文化建设的党和国家领导人。他关于文化战略地位与作用的论述，关于文化发展目标和任务的论述，关于文化建设方针和政策的论述，内容丰富、思想深刻，已经成为理论界研究的热点。</a:t>
            </a:r>
            <a:endParaRPr lang="en-US" altLang="zh-CN" dirty="0"/>
          </a:p>
          <a:p>
            <a:r>
              <a:rPr lang="zh-CN" altLang="en-US" dirty="0"/>
              <a:t>两次会议：</a:t>
            </a:r>
            <a:endParaRPr lang="en-US" altLang="zh-CN" dirty="0"/>
          </a:p>
        </p:txBody>
      </p:sp>
    </p:spTree>
    <p:extLst>
      <p:ext uri="{BB962C8B-B14F-4D97-AF65-F5344CB8AC3E}">
        <p14:creationId xmlns:p14="http://schemas.microsoft.com/office/powerpoint/2010/main" val="3061195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B04A2-19D9-4EB6-A61E-5E63BC1CAB8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3669195-8BAE-440C-8E78-8B3222240DB6}"/>
              </a:ext>
            </a:extLst>
          </p:cNvPr>
          <p:cNvSpPr>
            <a:spLocks noGrp="1"/>
          </p:cNvSpPr>
          <p:nvPr>
            <p:ph idx="1"/>
          </p:nvPr>
        </p:nvSpPr>
        <p:spPr/>
        <p:txBody>
          <a:bodyPr>
            <a:normAutofit/>
          </a:bodyPr>
          <a:lstStyle/>
          <a:p>
            <a:r>
              <a:rPr lang="en-US" altLang="zh-CN" dirty="0"/>
              <a:t>2014 </a:t>
            </a:r>
            <a:r>
              <a:rPr lang="zh-CN" altLang="en-US" dirty="0"/>
              <a:t>年</a:t>
            </a:r>
            <a:r>
              <a:rPr lang="en-US" altLang="zh-CN" dirty="0"/>
              <a:t>10 </a:t>
            </a:r>
            <a:r>
              <a:rPr lang="zh-CN" altLang="en-US" dirty="0"/>
              <a:t>月，在文艺工作座谈会上习近平指出，为什么要高度重视文艺和文艺工作</a:t>
            </a:r>
            <a:r>
              <a:rPr lang="en-US" altLang="zh-CN" dirty="0"/>
              <a:t>? </a:t>
            </a:r>
            <a:r>
              <a:rPr lang="zh-CN" altLang="en-US" dirty="0"/>
              <a:t>这个问题，首先要放在我国和世界发展大势中来审视。因为“人类社会每一次跃进，人类文明每一次升华，无不伴随着文化的历史性进步”。</a:t>
            </a:r>
            <a:endParaRPr lang="en-US" altLang="zh-CN" dirty="0"/>
          </a:p>
          <a:p>
            <a:pPr marL="0" indent="0">
              <a:buNone/>
            </a:pPr>
            <a:endParaRPr lang="en-US" altLang="zh-CN" dirty="0"/>
          </a:p>
          <a:p>
            <a:pPr marL="0" indent="0">
              <a:buNone/>
            </a:pPr>
            <a:r>
              <a:rPr lang="en-US" altLang="zh-CN" dirty="0"/>
              <a:t>       ——</a:t>
            </a:r>
            <a:r>
              <a:rPr lang="zh-CN" altLang="en-US" dirty="0"/>
              <a:t>习近平． 在文艺工作座谈会上的讲话［</a:t>
            </a:r>
            <a:r>
              <a:rPr lang="en-US" altLang="zh-CN" dirty="0"/>
              <a:t>M</a:t>
            </a:r>
            <a:r>
              <a:rPr lang="zh-CN" altLang="en-US" dirty="0"/>
              <a:t>］∥十八大以来重要文献选编</a:t>
            </a:r>
            <a:r>
              <a:rPr lang="en-US" altLang="zh-CN" dirty="0"/>
              <a:t>: </a:t>
            </a:r>
            <a:r>
              <a:rPr lang="zh-CN" altLang="en-US" dirty="0"/>
              <a:t>中． 北京</a:t>
            </a:r>
            <a:r>
              <a:rPr lang="en-US" altLang="zh-CN" dirty="0"/>
              <a:t>: </a:t>
            </a:r>
            <a:r>
              <a:rPr lang="zh-CN" altLang="en-US" dirty="0"/>
              <a:t>中央文献出版社， </a:t>
            </a:r>
            <a:r>
              <a:rPr lang="en-US" altLang="zh-CN" dirty="0"/>
              <a:t>2016</a:t>
            </a:r>
            <a:r>
              <a:rPr lang="zh-CN" altLang="en-US" dirty="0"/>
              <a:t>．</a:t>
            </a:r>
            <a:endParaRPr lang="en-US" altLang="zh-CN" dirty="0"/>
          </a:p>
        </p:txBody>
      </p:sp>
    </p:spTree>
    <p:extLst>
      <p:ext uri="{BB962C8B-B14F-4D97-AF65-F5344CB8AC3E}">
        <p14:creationId xmlns:p14="http://schemas.microsoft.com/office/powerpoint/2010/main" val="1217263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B7D42-DF17-48EA-AD6C-3927B4A3CB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7380FFC-8FF0-43A6-91D9-9431B6E836D8}"/>
              </a:ext>
            </a:extLst>
          </p:cNvPr>
          <p:cNvSpPr>
            <a:spLocks noGrp="1"/>
          </p:cNvSpPr>
          <p:nvPr>
            <p:ph idx="1"/>
          </p:nvPr>
        </p:nvSpPr>
        <p:spPr/>
        <p:txBody>
          <a:bodyPr/>
          <a:lstStyle/>
          <a:p>
            <a:r>
              <a:rPr lang="zh-CN" altLang="en-US" dirty="0"/>
              <a:t>两个座谈会上，他列举了古今中外曾产生过广泛影响的文学家、思想家，谈到人类历史上曾产生过深远影响的几大文明。在出访国外发表的演讲和文章中，他也总是谈及受访国的历史与文化，有时还要浓墨重彩地加以描绘。作为一个政治领袖，这绝不仅仅是抒发个人的历史幽思、文化情怀，而是内涵着深刻的</a:t>
            </a:r>
            <a:r>
              <a:rPr lang="zh-CN" altLang="en-US" b="1" dirty="0">
                <a:solidFill>
                  <a:srgbClr val="FF0000"/>
                </a:solidFill>
              </a:rPr>
              <a:t>社会与政治意义</a:t>
            </a:r>
            <a:r>
              <a:rPr lang="zh-CN" altLang="en-US" dirty="0"/>
              <a:t>。</a:t>
            </a:r>
          </a:p>
        </p:txBody>
      </p:sp>
    </p:spTree>
    <p:extLst>
      <p:ext uri="{BB962C8B-B14F-4D97-AF65-F5344CB8AC3E}">
        <p14:creationId xmlns:p14="http://schemas.microsoft.com/office/powerpoint/2010/main" val="850053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6C5B8-C022-4B03-8A06-227DE269301D}"/>
              </a:ext>
            </a:extLst>
          </p:cNvPr>
          <p:cNvSpPr>
            <a:spLocks noGrp="1"/>
          </p:cNvSpPr>
          <p:nvPr>
            <p:ph type="title"/>
          </p:nvPr>
        </p:nvSpPr>
        <p:spPr/>
        <p:txBody>
          <a:bodyPr/>
          <a:lstStyle/>
          <a:p>
            <a:r>
              <a:rPr lang="zh-CN" altLang="en-US" dirty="0"/>
              <a:t>民族文化和民族精神的崛起</a:t>
            </a:r>
          </a:p>
        </p:txBody>
      </p:sp>
      <p:sp>
        <p:nvSpPr>
          <p:cNvPr id="3" name="内容占位符 2">
            <a:extLst>
              <a:ext uri="{FF2B5EF4-FFF2-40B4-BE49-F238E27FC236}">
                <a16:creationId xmlns:a16="http://schemas.microsoft.com/office/drawing/2014/main" id="{264987B6-6870-48BF-8F58-B7C8A603CD9A}"/>
              </a:ext>
            </a:extLst>
          </p:cNvPr>
          <p:cNvSpPr>
            <a:spLocks noGrp="1"/>
          </p:cNvSpPr>
          <p:nvPr>
            <p:ph idx="1"/>
          </p:nvPr>
        </p:nvSpPr>
        <p:spPr/>
        <p:txBody>
          <a:bodyPr/>
          <a:lstStyle/>
          <a:p>
            <a:r>
              <a:rPr lang="zh-CN" altLang="en-US" dirty="0"/>
              <a:t>从世界文明、全球视野和中国历史“长时段”审视文化，对文化的地位与作用做出具有鲜明时代特点的新言说新评价，是习近平看中国特色社会主义文化的突出特征之一。</a:t>
            </a:r>
            <a:endParaRPr lang="en-US" altLang="zh-CN" dirty="0"/>
          </a:p>
          <a:p>
            <a:r>
              <a:rPr lang="zh-CN" altLang="en-US" dirty="0"/>
              <a:t>秦汉：汉族文化圈</a:t>
            </a:r>
            <a:endParaRPr lang="en-US" altLang="zh-CN" dirty="0"/>
          </a:p>
          <a:p>
            <a:r>
              <a:rPr lang="zh-CN" altLang="en-US" dirty="0"/>
              <a:t>唐宋：大中华文化圈</a:t>
            </a:r>
            <a:r>
              <a:rPr lang="en-US" altLang="zh-CN" dirty="0"/>
              <a:t>——</a:t>
            </a:r>
            <a:r>
              <a:rPr lang="zh-CN" altLang="en-US" dirty="0"/>
              <a:t>唐诗宋词、丝绸之路</a:t>
            </a:r>
            <a:endParaRPr lang="en-US" altLang="zh-CN" dirty="0"/>
          </a:p>
          <a:p>
            <a:r>
              <a:rPr lang="zh-CN" altLang="en-US" dirty="0"/>
              <a:t>元明清：亚洲文化圈</a:t>
            </a:r>
            <a:r>
              <a:rPr lang="en-US" altLang="zh-CN" dirty="0"/>
              <a:t>——</a:t>
            </a:r>
            <a:r>
              <a:rPr lang="zh-CN" altLang="en-US" dirty="0"/>
              <a:t>四大名著</a:t>
            </a:r>
            <a:endParaRPr lang="en-US" altLang="zh-CN" dirty="0"/>
          </a:p>
          <a:p>
            <a:r>
              <a:rPr lang="zh-CN" altLang="en-US" dirty="0"/>
              <a:t>如今：文化复兴</a:t>
            </a:r>
            <a:endParaRPr lang="en-US" altLang="zh-CN" dirty="0"/>
          </a:p>
          <a:p>
            <a:r>
              <a:rPr lang="zh-CN" altLang="en-US" dirty="0"/>
              <a:t>文化复兴</a:t>
            </a:r>
            <a:r>
              <a:rPr lang="en-US" altLang="zh-CN" dirty="0"/>
              <a:t>——19</a:t>
            </a:r>
            <a:r>
              <a:rPr lang="zh-CN" altLang="en-US" dirty="0"/>
              <a:t>世纪文艺复兴</a:t>
            </a:r>
            <a:endParaRPr lang="en-US" altLang="zh-CN" dirty="0"/>
          </a:p>
          <a:p>
            <a:endParaRPr lang="zh-CN" altLang="en-US" dirty="0"/>
          </a:p>
        </p:txBody>
      </p:sp>
    </p:spTree>
    <p:extLst>
      <p:ext uri="{BB962C8B-B14F-4D97-AF65-F5344CB8AC3E}">
        <p14:creationId xmlns:p14="http://schemas.microsoft.com/office/powerpoint/2010/main" val="938819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34775-FE09-4E88-8868-945C75636CF1}"/>
              </a:ext>
            </a:extLst>
          </p:cNvPr>
          <p:cNvSpPr>
            <a:spLocks noGrp="1"/>
          </p:cNvSpPr>
          <p:nvPr>
            <p:ph type="title"/>
          </p:nvPr>
        </p:nvSpPr>
        <p:spPr/>
        <p:txBody>
          <a:bodyPr/>
          <a:lstStyle/>
          <a:p>
            <a:r>
              <a:rPr lang="zh-CN" altLang="en-US" dirty="0"/>
              <a:t>把牢文化建设的正确方向：以问题为导向</a:t>
            </a:r>
          </a:p>
        </p:txBody>
      </p:sp>
      <p:sp>
        <p:nvSpPr>
          <p:cNvPr id="3" name="内容占位符 2">
            <a:extLst>
              <a:ext uri="{FF2B5EF4-FFF2-40B4-BE49-F238E27FC236}">
                <a16:creationId xmlns:a16="http://schemas.microsoft.com/office/drawing/2014/main" id="{0EF3B1D7-CF9D-4E2A-9A3C-19D21E93D04E}"/>
              </a:ext>
            </a:extLst>
          </p:cNvPr>
          <p:cNvSpPr>
            <a:spLocks noGrp="1"/>
          </p:cNvSpPr>
          <p:nvPr>
            <p:ph idx="1"/>
          </p:nvPr>
        </p:nvSpPr>
        <p:spPr>
          <a:xfrm>
            <a:off x="484709" y="1844824"/>
            <a:ext cx="7255643" cy="4752528"/>
          </a:xfrm>
        </p:spPr>
        <p:txBody>
          <a:bodyPr>
            <a:normAutofit/>
          </a:bodyPr>
          <a:lstStyle/>
          <a:p>
            <a:r>
              <a:rPr lang="zh-CN" altLang="en-US" dirty="0"/>
              <a:t>葛兆光：我非常担心有些人奇怪的“中国文化优越感”</a:t>
            </a:r>
            <a:endParaRPr lang="en-US" altLang="zh-CN" dirty="0"/>
          </a:p>
          <a:p>
            <a:r>
              <a:rPr lang="zh-CN" altLang="en-US" dirty="0"/>
              <a:t>北京大学中文系古典文献专业研究生毕业，曾任清华大学历史系教授，现为复旦大学文史研究院院长，历史系教授。主要研究领域是中国宗教史、思想史和文化史。著有</a:t>
            </a:r>
            <a:r>
              <a:rPr lang="en-US" altLang="zh-CN" dirty="0"/>
              <a:t>《</a:t>
            </a:r>
            <a:r>
              <a:rPr lang="zh-CN" altLang="en-US" dirty="0"/>
              <a:t>禅宗与中国文化</a:t>
            </a:r>
            <a:r>
              <a:rPr lang="en-US" altLang="zh-CN" dirty="0"/>
              <a:t>》</a:t>
            </a:r>
            <a:r>
              <a:rPr lang="zh-CN" altLang="en-US" dirty="0"/>
              <a:t>、</a:t>
            </a:r>
            <a:r>
              <a:rPr lang="en-US" altLang="zh-CN" dirty="0"/>
              <a:t>《</a:t>
            </a:r>
            <a:r>
              <a:rPr lang="zh-CN" altLang="en-US" dirty="0"/>
              <a:t>道教与中国文化</a:t>
            </a:r>
            <a:r>
              <a:rPr lang="en-US" altLang="zh-CN" dirty="0"/>
              <a:t>》</a:t>
            </a:r>
            <a:r>
              <a:rPr lang="zh-CN" altLang="en-US" dirty="0"/>
              <a:t>、</a:t>
            </a:r>
            <a:r>
              <a:rPr lang="en-US" altLang="zh-CN" dirty="0"/>
              <a:t>《</a:t>
            </a:r>
            <a:r>
              <a:rPr lang="zh-CN" altLang="en-US" dirty="0"/>
              <a:t>中国禅思想史</a:t>
            </a:r>
            <a:r>
              <a:rPr lang="en-US" altLang="zh-CN" dirty="0"/>
              <a:t>》</a:t>
            </a:r>
            <a:r>
              <a:rPr lang="zh-CN" altLang="en-US" dirty="0"/>
              <a:t>、</a:t>
            </a:r>
            <a:r>
              <a:rPr lang="en-US" altLang="zh-CN" dirty="0"/>
              <a:t>《</a:t>
            </a:r>
            <a:r>
              <a:rPr lang="zh-CN" altLang="en-US" dirty="0"/>
              <a:t>中国思想史</a:t>
            </a:r>
            <a:r>
              <a:rPr lang="en-US" altLang="zh-CN" dirty="0"/>
              <a:t>》</a:t>
            </a:r>
            <a:r>
              <a:rPr lang="zh-CN" altLang="en-US" dirty="0"/>
              <a:t>（两卷本）、</a:t>
            </a:r>
            <a:r>
              <a:rPr lang="en-US" altLang="zh-CN" dirty="0"/>
              <a:t>《</a:t>
            </a:r>
            <a:r>
              <a:rPr lang="zh-CN" altLang="en-US" dirty="0"/>
              <a:t>屈服史圾其他：六朝隋唐道教的思想史研究</a:t>
            </a:r>
            <a:r>
              <a:rPr lang="en-US" altLang="zh-CN" dirty="0"/>
              <a:t>》</a:t>
            </a:r>
            <a:r>
              <a:rPr lang="zh-CN" altLang="en-US" dirty="0"/>
              <a:t>、</a:t>
            </a:r>
            <a:r>
              <a:rPr lang="en-US" altLang="zh-CN" dirty="0"/>
              <a:t>《</a:t>
            </a:r>
            <a:r>
              <a:rPr lang="zh-CN" altLang="en-US" dirty="0"/>
              <a:t>西潮又东风：晚清民初思想、宗教与学术十论</a:t>
            </a:r>
            <a:r>
              <a:rPr lang="en-US" altLang="zh-CN" dirty="0"/>
              <a:t>》</a:t>
            </a:r>
            <a:r>
              <a:rPr lang="zh-CN" altLang="en-US" dirty="0"/>
              <a:t>等。</a:t>
            </a:r>
            <a:endParaRPr lang="en-US" altLang="zh-CN" dirty="0"/>
          </a:p>
          <a:p>
            <a:r>
              <a:rPr lang="en-US" altLang="zh-CN" dirty="0"/>
              <a:t>《</a:t>
            </a:r>
            <a:r>
              <a:rPr lang="zh-CN" altLang="en-US" dirty="0"/>
              <a:t>什么才是“中国的”文化</a:t>
            </a:r>
            <a:r>
              <a:rPr lang="en-US" altLang="zh-CN" dirty="0"/>
              <a:t>》</a:t>
            </a:r>
          </a:p>
          <a:p>
            <a:endParaRPr lang="zh-CN" altLang="en-US" dirty="0"/>
          </a:p>
        </p:txBody>
      </p:sp>
    </p:spTree>
    <p:extLst>
      <p:ext uri="{BB962C8B-B14F-4D97-AF65-F5344CB8AC3E}">
        <p14:creationId xmlns:p14="http://schemas.microsoft.com/office/powerpoint/2010/main" val="33170985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0215E-ACF2-4C43-9052-CE44E933AA5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92FAEBB-96E1-48C5-AA8A-3A201E92170E}"/>
              </a:ext>
            </a:extLst>
          </p:cNvPr>
          <p:cNvSpPr>
            <a:spLocks noGrp="1"/>
          </p:cNvSpPr>
          <p:nvPr>
            <p:ph idx="1"/>
          </p:nvPr>
        </p:nvSpPr>
        <p:spPr/>
        <p:txBody>
          <a:bodyPr>
            <a:normAutofit/>
          </a:bodyPr>
          <a:lstStyle/>
          <a:p>
            <a:pPr>
              <a:lnSpc>
                <a:spcPct val="150000"/>
              </a:lnSpc>
            </a:pPr>
            <a:r>
              <a:rPr lang="zh-CN" altLang="en-US" sz="2200" dirty="0"/>
              <a:t>新中国七十周年华诞将至，对亿万中国人而言，这无疑是一个意义深远的重要时刻。在</a:t>
            </a:r>
            <a:r>
              <a:rPr lang="en-US" altLang="zh-CN" sz="2200" dirty="0"/>
              <a:t>20</a:t>
            </a:r>
            <a:r>
              <a:rPr lang="zh-CN" altLang="en-US" sz="2200" dirty="0"/>
              <a:t>世纪的上半叶，国人关注国家、族群与疆域的统一性；而在早已完成民族独立与解放、力求“中华民族伟大复兴”的当下，全球化时代中国的内外与认同则尤为重要。“中国文化”则是维系对“想象的政治共同体“的认同的关键。而何谓“中国文化”？从传统帝国到现代国家的未完成转型中，中国文化发生了哪些改变？“文化”与“文明”的区别是什么？</a:t>
            </a:r>
          </a:p>
          <a:p>
            <a:endParaRPr lang="zh-CN" altLang="en-US" dirty="0"/>
          </a:p>
        </p:txBody>
      </p:sp>
    </p:spTree>
    <p:extLst>
      <p:ext uri="{BB962C8B-B14F-4D97-AF65-F5344CB8AC3E}">
        <p14:creationId xmlns:p14="http://schemas.microsoft.com/office/powerpoint/2010/main" val="565056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81506-D4DF-4D3D-9218-26882324FD6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A29328C-AF32-451D-B6D1-AC89D8ECA550}"/>
              </a:ext>
            </a:extLst>
          </p:cNvPr>
          <p:cNvSpPr>
            <a:spLocks noGrp="1"/>
          </p:cNvSpPr>
          <p:nvPr>
            <p:ph idx="1"/>
          </p:nvPr>
        </p:nvSpPr>
        <p:spPr>
          <a:xfrm>
            <a:off x="495978" y="452718"/>
            <a:ext cx="8163313" cy="6144633"/>
          </a:xfrm>
        </p:spPr>
        <p:txBody>
          <a:bodyPr>
            <a:normAutofit lnSpcReduction="10000"/>
          </a:bodyPr>
          <a:lstStyle/>
          <a:p>
            <a:r>
              <a:rPr lang="zh-CN" altLang="en-US" dirty="0"/>
              <a:t>第一，是我们过去对中国文化的讨论，或者给</a:t>
            </a:r>
            <a:r>
              <a:rPr lang="zh-CN" altLang="en-US" dirty="0">
                <a:solidFill>
                  <a:srgbClr val="FFFF00"/>
                </a:solidFill>
              </a:rPr>
              <a:t>中国文化的界定</a:t>
            </a:r>
            <a:r>
              <a:rPr lang="zh-CN" altLang="en-US" dirty="0"/>
              <a:t>，往往是大而化之、似是而非的。我们有一些高度概括的形容词，可是说实话，你听完了，不知道他在说什么，这不符合一个历史学者的习惯。我今天要给大家讲得具体一点，就是什么才能算“中国的”文化。</a:t>
            </a:r>
          </a:p>
          <a:p>
            <a:endParaRPr lang="zh-CN" altLang="en-US" dirty="0"/>
          </a:p>
          <a:p>
            <a:r>
              <a:rPr lang="zh-CN" altLang="en-US" dirty="0"/>
              <a:t>第二，我也有我的担忧。最近这些年，很多人热衷于谈论中国文化，诸如“中国文化走出去”、“中国文化在世界上有多大的意义”，等等。可是，很多人在谈论</a:t>
            </a:r>
            <a:r>
              <a:rPr lang="zh-CN" altLang="en-US" dirty="0">
                <a:solidFill>
                  <a:srgbClr val="FFFF00"/>
                </a:solidFill>
              </a:rPr>
              <a:t>“中国文化”</a:t>
            </a:r>
            <a:r>
              <a:rPr lang="zh-CN" altLang="en-US" dirty="0"/>
              <a:t>的时候，首先会把它</a:t>
            </a:r>
            <a:r>
              <a:rPr lang="zh-CN" altLang="en-US" dirty="0">
                <a:solidFill>
                  <a:srgbClr val="FFFF00"/>
                </a:solidFill>
              </a:rPr>
              <a:t>“窄化”</a:t>
            </a:r>
            <a:r>
              <a:rPr lang="zh-CN" altLang="en-US" dirty="0"/>
              <a:t>。大家都知道，现在的中国是一个多民族国家，可是有人却把中国文化窄化为汉族文化，然后又窄化为汉族里面的儒家文化，然后再窄化为他认为是正统、经典的儒家文化，这样就使得我们对什么是中国文化产生误解。</a:t>
            </a:r>
          </a:p>
          <a:p>
            <a:endParaRPr lang="zh-CN" altLang="en-US" dirty="0"/>
          </a:p>
          <a:p>
            <a:r>
              <a:rPr lang="zh-CN" altLang="en-US" dirty="0"/>
              <a:t>第三，我现在非常担心的是，当我们讨论“中国文化”的时候，有一些人带着一种很奇怪的、不知道从哪儿来的文化优越感。因此，在所谓“中国崛起”的大背景下，很多人就会有一种错觉，觉得我们中国文化优于其他文化。其实，</a:t>
            </a:r>
            <a:r>
              <a:rPr lang="zh-CN" altLang="en-US" dirty="0">
                <a:solidFill>
                  <a:srgbClr val="FFFF00"/>
                </a:solidFill>
              </a:rPr>
              <a:t>文化是一种现象、一种特征，文化无高低，民族无贵贱。</a:t>
            </a:r>
            <a:r>
              <a:rPr lang="zh-CN" altLang="en-US" dirty="0"/>
              <a:t>因此，我们现在需要理性地、历史地、自觉地认识中国文化，这样才能够和各种民族、各种文化有互相交往、互相理解与平等的态度。</a:t>
            </a:r>
          </a:p>
        </p:txBody>
      </p:sp>
    </p:spTree>
    <p:extLst>
      <p:ext uri="{BB962C8B-B14F-4D97-AF65-F5344CB8AC3E}">
        <p14:creationId xmlns:p14="http://schemas.microsoft.com/office/powerpoint/2010/main" val="1401093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13885-9629-458B-B116-DE869534D592}"/>
              </a:ext>
            </a:extLst>
          </p:cNvPr>
          <p:cNvSpPr>
            <a:spLocks noGrp="1"/>
          </p:cNvSpPr>
          <p:nvPr>
            <p:ph type="title"/>
          </p:nvPr>
        </p:nvSpPr>
        <p:spPr/>
        <p:txBody>
          <a:bodyPr>
            <a:normAutofit fontScale="90000"/>
          </a:bodyPr>
          <a:lstStyle/>
          <a:p>
            <a:br>
              <a:rPr lang="en-US" altLang="zh-CN" sz="2800" dirty="0"/>
            </a:br>
            <a:br>
              <a:rPr lang="en-US" altLang="zh-CN" sz="2800" dirty="0"/>
            </a:br>
            <a:r>
              <a:rPr lang="zh-CN" altLang="en-US" sz="2800" dirty="0"/>
              <a:t>特点一：从世界文明、全球视野看文化</a:t>
            </a:r>
            <a:br>
              <a:rPr lang="zh-CN" altLang="en-US" dirty="0"/>
            </a:br>
            <a:endParaRPr lang="zh-CN" altLang="en-US" dirty="0"/>
          </a:p>
        </p:txBody>
      </p:sp>
      <p:sp>
        <p:nvSpPr>
          <p:cNvPr id="3" name="内容占位符 2">
            <a:extLst>
              <a:ext uri="{FF2B5EF4-FFF2-40B4-BE49-F238E27FC236}">
                <a16:creationId xmlns:a16="http://schemas.microsoft.com/office/drawing/2014/main" id="{9D6F7E4B-35C4-4665-924E-48FD6904720F}"/>
              </a:ext>
            </a:extLst>
          </p:cNvPr>
          <p:cNvSpPr>
            <a:spLocks noGrp="1"/>
          </p:cNvSpPr>
          <p:nvPr>
            <p:ph idx="1"/>
          </p:nvPr>
        </p:nvSpPr>
        <p:spPr>
          <a:xfrm>
            <a:off x="484711" y="1844824"/>
            <a:ext cx="7055379" cy="4195481"/>
          </a:xfrm>
        </p:spPr>
        <p:txBody>
          <a:bodyPr>
            <a:normAutofit/>
          </a:bodyPr>
          <a:lstStyle/>
          <a:p>
            <a:r>
              <a:rPr lang="zh-CN" altLang="en-US" dirty="0"/>
              <a:t>从人类历史特别是战后的国际经验看，对人类影响最深远的是文化。无论是古希腊文明，还是中华文明，其一直影响至今的还是作为精神文明的文化，是苏格拉底、柏拉图，是孔子、孟子等作为表征的思想。就人类现代史而言，一个国家的强盛，首先是经济实力的迅速增长，接着是军事实力的壮大，最后是文化影响力的持续。一个不争的事实是，在经济实力、科技实力与军事实力相当的情况下，比拼的恐怕就是文化影响力了。</a:t>
            </a:r>
            <a:endParaRPr lang="en-US" altLang="zh-CN" dirty="0"/>
          </a:p>
          <a:p>
            <a:r>
              <a:rPr lang="zh-CN" altLang="en-US" dirty="0"/>
              <a:t>知识</a:t>
            </a:r>
            <a:r>
              <a:rPr lang="en-US" altLang="zh-CN" dirty="0"/>
              <a:t>——</a:t>
            </a:r>
            <a:r>
              <a:rPr lang="zh-CN" altLang="en-US" dirty="0"/>
              <a:t>教育：</a:t>
            </a:r>
            <a:endParaRPr lang="en-US" altLang="zh-CN" dirty="0"/>
          </a:p>
          <a:p>
            <a:pPr marL="0" indent="0">
              <a:buNone/>
            </a:pPr>
            <a:r>
              <a:rPr lang="en-US" altLang="zh-CN" dirty="0"/>
              <a:t>     </a:t>
            </a:r>
            <a:r>
              <a:rPr lang="zh-CN" altLang="en-US" dirty="0"/>
              <a:t>美苏军事争霸</a:t>
            </a:r>
            <a:r>
              <a:rPr lang="en-US" altLang="zh-CN" dirty="0"/>
              <a:t>——</a:t>
            </a:r>
            <a:r>
              <a:rPr lang="zh-CN" altLang="en-US" dirty="0"/>
              <a:t>教育改革</a:t>
            </a:r>
            <a:r>
              <a:rPr lang="en-US" altLang="zh-CN" dirty="0"/>
              <a:t>——</a:t>
            </a:r>
            <a:r>
              <a:rPr lang="zh-CN" altLang="en-US" dirty="0"/>
              <a:t>再次争霸</a:t>
            </a:r>
            <a:r>
              <a:rPr lang="en-US" altLang="zh-CN" dirty="0"/>
              <a:t>——</a:t>
            </a:r>
            <a:r>
              <a:rPr lang="zh-CN" altLang="en-US" dirty="0"/>
              <a:t>教育再改革</a:t>
            </a:r>
          </a:p>
        </p:txBody>
      </p:sp>
    </p:spTree>
    <p:extLst>
      <p:ext uri="{BB962C8B-B14F-4D97-AF65-F5344CB8AC3E}">
        <p14:creationId xmlns:p14="http://schemas.microsoft.com/office/powerpoint/2010/main" val="6324973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61FAB-9004-4F5C-BAC4-3144677A1C66}"/>
              </a:ext>
            </a:extLst>
          </p:cNvPr>
          <p:cNvSpPr>
            <a:spLocks noGrp="1"/>
          </p:cNvSpPr>
          <p:nvPr>
            <p:ph type="title"/>
          </p:nvPr>
        </p:nvSpPr>
        <p:spPr/>
        <p:txBody>
          <a:bodyPr/>
          <a:lstStyle/>
          <a:p>
            <a:r>
              <a:rPr lang="zh-CN" altLang="en-US" dirty="0"/>
              <a:t>汉族中国文化特点</a:t>
            </a:r>
          </a:p>
        </p:txBody>
      </p:sp>
      <p:sp>
        <p:nvSpPr>
          <p:cNvPr id="3" name="内容占位符 2">
            <a:extLst>
              <a:ext uri="{FF2B5EF4-FFF2-40B4-BE49-F238E27FC236}">
                <a16:creationId xmlns:a16="http://schemas.microsoft.com/office/drawing/2014/main" id="{106A6323-B6C2-4111-8724-DC85F5F5DD31}"/>
              </a:ext>
            </a:extLst>
          </p:cNvPr>
          <p:cNvSpPr>
            <a:spLocks noGrp="1"/>
          </p:cNvSpPr>
          <p:nvPr>
            <p:ph idx="1"/>
          </p:nvPr>
        </p:nvSpPr>
        <p:spPr>
          <a:xfrm>
            <a:off x="495978" y="1593477"/>
            <a:ext cx="7781584" cy="4811805"/>
          </a:xfrm>
        </p:spPr>
        <p:txBody>
          <a:bodyPr>
            <a:normAutofit/>
          </a:bodyPr>
          <a:lstStyle/>
          <a:p>
            <a:r>
              <a:rPr lang="zh-CN" altLang="en-US" dirty="0"/>
              <a:t>汉字的阅读、书写和通过汉字思维；</a:t>
            </a:r>
            <a:endParaRPr lang="en-US" altLang="zh-CN" dirty="0"/>
          </a:p>
          <a:p>
            <a:r>
              <a:rPr lang="zh-CN" altLang="en-US" dirty="0"/>
              <a:t>“家、家族、家国以及在这一社会结构中产生的儒家学说”，“内外有别，长幼有序”，对比</a:t>
            </a:r>
            <a:r>
              <a:rPr lang="en-US" altLang="zh-CN" dirty="0"/>
              <a:t>country</a:t>
            </a:r>
            <a:r>
              <a:rPr lang="zh-CN" altLang="en-US" dirty="0"/>
              <a:t>，</a:t>
            </a:r>
            <a:r>
              <a:rPr lang="en-US" altLang="zh-CN" dirty="0"/>
              <a:t>state</a:t>
            </a:r>
            <a:r>
              <a:rPr lang="zh-CN" altLang="en-US" dirty="0"/>
              <a:t>；</a:t>
            </a:r>
            <a:endParaRPr lang="en-US" altLang="zh-CN" dirty="0"/>
          </a:p>
          <a:p>
            <a:r>
              <a:rPr lang="zh-CN" altLang="en-US" b="1" dirty="0"/>
              <a:t>汉族中国文化里面一个很重要的特点就是“三教合一”的信仰世界，“儒家治世、佛教治心、道教治身”；</a:t>
            </a:r>
            <a:endParaRPr lang="en-US" altLang="zh-CN" b="1" dirty="0"/>
          </a:p>
          <a:p>
            <a:r>
              <a:rPr lang="zh-CN" altLang="en-US" b="1" dirty="0"/>
              <a:t>中国最有趣的阴阳五行</a:t>
            </a:r>
            <a:endParaRPr lang="en-US" altLang="zh-CN" b="1" dirty="0"/>
          </a:p>
          <a:p>
            <a:r>
              <a:rPr lang="zh-CN" altLang="en-US" b="1" dirty="0"/>
              <a:t>中国天下观念，用我们现代的话来说，中国古代的世界观，跟其他国家和民族很不一样，“华夷观念”。</a:t>
            </a:r>
            <a:endParaRPr lang="en-US" altLang="zh-CN" b="1" dirty="0"/>
          </a:p>
          <a:p>
            <a:pPr marL="0" indent="0">
              <a:buNone/>
            </a:pPr>
            <a:r>
              <a:rPr lang="zh-CN" altLang="en-US" b="1" dirty="0"/>
              <a:t>结论：中国文化是复数的文化，不是单数的文化。</a:t>
            </a:r>
            <a:endParaRPr lang="en-US" altLang="zh-CN" dirty="0"/>
          </a:p>
          <a:p>
            <a:endParaRPr lang="zh-CN" altLang="en-US" dirty="0"/>
          </a:p>
        </p:txBody>
      </p:sp>
    </p:spTree>
    <p:extLst>
      <p:ext uri="{BB962C8B-B14F-4D97-AF65-F5344CB8AC3E}">
        <p14:creationId xmlns:p14="http://schemas.microsoft.com/office/powerpoint/2010/main" val="460916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CDCE2-DA8E-4ECF-9876-1C370D8549DC}"/>
              </a:ext>
            </a:extLst>
          </p:cNvPr>
          <p:cNvSpPr>
            <a:spLocks noGrp="1"/>
          </p:cNvSpPr>
          <p:nvPr>
            <p:ph type="title"/>
          </p:nvPr>
        </p:nvSpPr>
        <p:spPr/>
        <p:txBody>
          <a:bodyPr/>
          <a:lstStyle/>
          <a:p>
            <a:r>
              <a:rPr lang="zh-CN" altLang="en-US" dirty="0"/>
              <a:t>问题：简要说三点</a:t>
            </a:r>
          </a:p>
        </p:txBody>
      </p:sp>
      <p:sp>
        <p:nvSpPr>
          <p:cNvPr id="3" name="内容占位符 2">
            <a:extLst>
              <a:ext uri="{FF2B5EF4-FFF2-40B4-BE49-F238E27FC236}">
                <a16:creationId xmlns:a16="http://schemas.microsoft.com/office/drawing/2014/main" id="{4DC4E6E6-7DFF-4C0F-8D38-5ECFBBED5780}"/>
              </a:ext>
            </a:extLst>
          </p:cNvPr>
          <p:cNvSpPr>
            <a:spLocks noGrp="1"/>
          </p:cNvSpPr>
          <p:nvPr>
            <p:ph idx="1"/>
          </p:nvPr>
        </p:nvSpPr>
        <p:spPr>
          <a:xfrm>
            <a:off x="575783" y="1412776"/>
            <a:ext cx="7892446" cy="4811805"/>
          </a:xfrm>
        </p:spPr>
        <p:txBody>
          <a:bodyPr>
            <a:normAutofit lnSpcReduction="10000"/>
          </a:bodyPr>
          <a:lstStyle/>
          <a:p>
            <a:pPr>
              <a:lnSpc>
                <a:spcPct val="150000"/>
              </a:lnSpc>
            </a:pPr>
            <a:r>
              <a:rPr lang="zh-CN" altLang="en-US" sz="2200" dirty="0"/>
              <a:t>“五四”新文化运动提倡白话文。提倡白话文无疑是非常正确的，因为要普及识字率，提高国民的文化程度。但是，也出现了一个新旧文化断裂的问题。以前的书面语言，也就是文言，它代表典雅、礼貌和尊严，也代表着有教养、有文化，现在不再有了。当以前的口语变成书面语言之后，使得雅言和俗语失去等秩，同时也使雅、俗不再有分别。我不知道大家现在有没有这种感觉，自从白话文成为主流之后，写信已经不再有典雅方式了，电脑普及，网络流行，语言和文化的格调都没了。比如说，学生给我写信也不署名了，最后来一个“呵呵”，雅俗之间已经没有区别了。</a:t>
            </a:r>
          </a:p>
        </p:txBody>
      </p:sp>
    </p:spTree>
    <p:extLst>
      <p:ext uri="{BB962C8B-B14F-4D97-AF65-F5344CB8AC3E}">
        <p14:creationId xmlns:p14="http://schemas.microsoft.com/office/powerpoint/2010/main" val="2055720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B06E0B5-7F39-497A-978C-D1F1042A94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0730" y="643467"/>
            <a:ext cx="4902538" cy="5571066"/>
          </a:xfrm>
          <a:prstGeom prst="rect">
            <a:avLst/>
          </a:prstGeom>
        </p:spPr>
      </p:pic>
    </p:spTree>
    <p:extLst>
      <p:ext uri="{BB962C8B-B14F-4D97-AF65-F5344CB8AC3E}">
        <p14:creationId xmlns:p14="http://schemas.microsoft.com/office/powerpoint/2010/main" val="2668470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1EF8E-6FAA-4713-88E4-A80BF86E473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B93AA74-B327-4F84-9141-EB58C1028C2A}"/>
              </a:ext>
            </a:extLst>
          </p:cNvPr>
          <p:cNvSpPr>
            <a:spLocks noGrp="1"/>
          </p:cNvSpPr>
          <p:nvPr>
            <p:ph idx="1"/>
          </p:nvPr>
        </p:nvSpPr>
        <p:spPr/>
        <p:txBody>
          <a:bodyPr>
            <a:normAutofit/>
          </a:bodyPr>
          <a:lstStyle/>
          <a:p>
            <a:pPr>
              <a:lnSpc>
                <a:spcPct val="150000"/>
              </a:lnSpc>
            </a:pPr>
            <a:r>
              <a:rPr lang="zh-CN" altLang="en-US" sz="2200" b="1" dirty="0"/>
              <a:t>“现代汉语掺入了太多现代的或西方的新词汇，这些词汇进来以后，使得我们通过语言感知的世界已经变了。第三，特别是上世纪</a:t>
            </a:r>
            <a:r>
              <a:rPr lang="en-US" altLang="zh-CN" sz="2200" b="1" dirty="0"/>
              <a:t>50</a:t>
            </a:r>
            <a:r>
              <a:rPr lang="zh-CN" altLang="en-US" sz="2200" b="1" dirty="0"/>
              <a:t>年代以后，中国提倡简体字，使得文字和原来的形象之间的距离更拉大了。</a:t>
            </a:r>
            <a:r>
              <a:rPr lang="zh-CN" altLang="en-US" sz="2200" dirty="0"/>
              <a:t>简体字虽然方便学习，但是离开原来的“形”，越来越像抽象符号，传统汉文化里面，通过形象的文字思考、书写和表达的这个因素，就发生了问题。</a:t>
            </a:r>
            <a:r>
              <a:rPr lang="zh-CN" altLang="en-US" sz="2200" b="1" dirty="0"/>
              <a:t>”</a:t>
            </a:r>
            <a:endParaRPr lang="zh-CN" altLang="en-US" sz="2200" dirty="0"/>
          </a:p>
        </p:txBody>
      </p:sp>
    </p:spTree>
    <p:extLst>
      <p:ext uri="{BB962C8B-B14F-4D97-AF65-F5344CB8AC3E}">
        <p14:creationId xmlns:p14="http://schemas.microsoft.com/office/powerpoint/2010/main" val="40015251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AAEB4-84E7-4FF7-8F3B-5035B155BB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F1949C4-CE47-4219-9103-231BF1731235}"/>
              </a:ext>
            </a:extLst>
          </p:cNvPr>
          <p:cNvSpPr>
            <a:spLocks noGrp="1"/>
          </p:cNvSpPr>
          <p:nvPr>
            <p:ph idx="1"/>
          </p:nvPr>
        </p:nvSpPr>
        <p:spPr/>
        <p:txBody>
          <a:bodyPr>
            <a:normAutofit/>
          </a:bodyPr>
          <a:lstStyle/>
          <a:p>
            <a:pPr>
              <a:lnSpc>
                <a:spcPct val="150000"/>
              </a:lnSpc>
            </a:pPr>
            <a:r>
              <a:rPr lang="zh-CN" altLang="en-US" sz="2200" dirty="0"/>
              <a:t>“</a:t>
            </a:r>
            <a:r>
              <a:rPr lang="zh-CN" altLang="en-US" sz="2200" b="1" dirty="0"/>
              <a:t>家、家族、家国，以及儒家学说，也出现了问题。</a:t>
            </a:r>
            <a:r>
              <a:rPr lang="zh-CN" altLang="en-US" sz="2200" dirty="0"/>
              <a:t>虽然现代中国尤其是乡村仍然保持着一些传统家庭、家族组织，中国人至今还是相当看重家庭、看重亲情、服从长上，但是，城市化、小家庭化、人口流动，使得家庭、社会和国家的结构关系发生了变化。过去那种密切的、彼此依赖的邻里、乡党、家族关系，已经在现代化过程中逐渐消失了。因此，儒家家族伦理与国家学说，也逐渐失去了原来的社会基础。”</a:t>
            </a:r>
          </a:p>
        </p:txBody>
      </p:sp>
    </p:spTree>
    <p:extLst>
      <p:ext uri="{BB962C8B-B14F-4D97-AF65-F5344CB8AC3E}">
        <p14:creationId xmlns:p14="http://schemas.microsoft.com/office/powerpoint/2010/main" val="35095205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107F0-5738-4AAB-B528-3383853162A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D5A32BB-295A-4C9D-9437-3DF2057D12F1}"/>
              </a:ext>
            </a:extLst>
          </p:cNvPr>
          <p:cNvSpPr>
            <a:spLocks noGrp="1"/>
          </p:cNvSpPr>
          <p:nvPr>
            <p:ph idx="1"/>
          </p:nvPr>
        </p:nvSpPr>
        <p:spPr>
          <a:xfrm>
            <a:off x="291877" y="1187243"/>
            <a:ext cx="5959499" cy="4195481"/>
          </a:xfrm>
        </p:spPr>
        <p:txBody>
          <a:bodyPr>
            <a:normAutofit/>
          </a:bodyPr>
          <a:lstStyle/>
          <a:p>
            <a:pPr>
              <a:lnSpc>
                <a:spcPct val="150000"/>
              </a:lnSpc>
            </a:pPr>
            <a:r>
              <a:rPr lang="zh-CN" altLang="en-US" sz="2200" b="1" dirty="0"/>
              <a:t>“文化”是使民族之间表现出差异性的东西，它时时表现着一个民族的自我和特色，因此，它没有高低之分。而“文明”是使各个民族差异性逐渐减少的那些东西，表现着人类的普遍的行为和成就。换句话说，就是“文化”使各个民族不一样，“文明”使各个民族越来越接近。</a:t>
            </a:r>
            <a:endParaRPr lang="zh-CN" altLang="en-US" sz="2200" dirty="0"/>
          </a:p>
        </p:txBody>
      </p:sp>
      <p:pic>
        <p:nvPicPr>
          <p:cNvPr id="4" name="图片 3">
            <a:extLst>
              <a:ext uri="{FF2B5EF4-FFF2-40B4-BE49-F238E27FC236}">
                <a16:creationId xmlns:a16="http://schemas.microsoft.com/office/drawing/2014/main" id="{87D90D01-A4E2-4025-84D6-1567E8CBC9D8}"/>
              </a:ext>
            </a:extLst>
          </p:cNvPr>
          <p:cNvPicPr>
            <a:picLocks noChangeAspect="1"/>
          </p:cNvPicPr>
          <p:nvPr/>
        </p:nvPicPr>
        <p:blipFill>
          <a:blip r:embed="rId2"/>
          <a:stretch>
            <a:fillRect/>
          </a:stretch>
        </p:blipFill>
        <p:spPr>
          <a:xfrm>
            <a:off x="6444208" y="3284984"/>
            <a:ext cx="2407915" cy="3410280"/>
          </a:xfrm>
          <a:prstGeom prst="rect">
            <a:avLst/>
          </a:prstGeom>
        </p:spPr>
      </p:pic>
    </p:spTree>
    <p:extLst>
      <p:ext uri="{BB962C8B-B14F-4D97-AF65-F5344CB8AC3E}">
        <p14:creationId xmlns:p14="http://schemas.microsoft.com/office/powerpoint/2010/main" val="6516657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5320B-A1FF-41FA-B680-3BF065D57B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8E7A4E4-5182-4D52-B302-2C0CF5A56C03}"/>
              </a:ext>
            </a:extLst>
          </p:cNvPr>
          <p:cNvSpPr>
            <a:spLocks noGrp="1"/>
          </p:cNvSpPr>
          <p:nvPr>
            <p:ph idx="1"/>
          </p:nvPr>
        </p:nvSpPr>
        <p:spPr>
          <a:xfrm>
            <a:off x="423970" y="1268760"/>
            <a:ext cx="8108470" cy="5003875"/>
          </a:xfrm>
        </p:spPr>
        <p:txBody>
          <a:bodyPr>
            <a:normAutofit/>
          </a:bodyPr>
          <a:lstStyle/>
          <a:p>
            <a:pPr>
              <a:lnSpc>
                <a:spcPct val="150000"/>
              </a:lnSpc>
            </a:pPr>
            <a:r>
              <a:rPr lang="zh-CN" altLang="en-US" sz="2200" dirty="0"/>
              <a:t>如果这样理解“文明”和“文化”，我们就不必对全球化和现代秩序恐惧，也不必担心我们的文化会被侵蚀掉，问题在于，我们如何在普遍的文明和规则中，守护好独特的文化和传统。</a:t>
            </a:r>
            <a:endParaRPr lang="en-US" altLang="zh-CN" sz="2200" dirty="0"/>
          </a:p>
          <a:p>
            <a:pPr>
              <a:lnSpc>
                <a:spcPct val="150000"/>
              </a:lnSpc>
            </a:pPr>
            <a:r>
              <a:rPr lang="zh-CN" altLang="en-US" sz="2200" dirty="0"/>
              <a:t>讨论：各个民族的“文化”往往是固守的，它表现出一种对异质“文明”的抗拒。毫无疑问，文明始终是在不断侵蚀文化，我们承认这一点，因为“文明”常常是在前进的，时时表现着殖民和扩张的倾向。</a:t>
            </a:r>
            <a:r>
              <a:rPr lang="zh-CN" altLang="en-US" sz="2200" b="1" dirty="0"/>
              <a:t>也就是说，“文化”与传统有关，它是特殊的，而“文明”与未来有关，它是普遍的。这两者怎么协调</a:t>
            </a:r>
            <a:r>
              <a:rPr lang="en-US" altLang="zh-CN" sz="2200" b="1" dirty="0"/>
              <a:t>?</a:t>
            </a:r>
            <a:endParaRPr lang="zh-CN" altLang="en-US" sz="2200" dirty="0"/>
          </a:p>
        </p:txBody>
      </p:sp>
    </p:spTree>
    <p:extLst>
      <p:ext uri="{BB962C8B-B14F-4D97-AF65-F5344CB8AC3E}">
        <p14:creationId xmlns:p14="http://schemas.microsoft.com/office/powerpoint/2010/main" val="1516528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E74A9-898B-4F8F-A605-12B5991F24A4}"/>
              </a:ext>
            </a:extLst>
          </p:cNvPr>
          <p:cNvSpPr>
            <a:spLocks noGrp="1"/>
          </p:cNvSpPr>
          <p:nvPr>
            <p:ph type="title"/>
          </p:nvPr>
        </p:nvSpPr>
        <p:spPr>
          <a:xfrm>
            <a:off x="476417" y="629266"/>
            <a:ext cx="2337517" cy="5594554"/>
          </a:xfrm>
        </p:spPr>
        <p:txBody>
          <a:bodyPr anchor="ctr">
            <a:normAutofit/>
          </a:bodyPr>
          <a:lstStyle/>
          <a:p>
            <a:r>
              <a:rPr lang="zh-CN" altLang="en-US">
                <a:solidFill>
                  <a:srgbClr val="EBEBEB"/>
                </a:solidFill>
              </a:rPr>
              <a:t>如何实现文化建设目标</a:t>
            </a:r>
            <a:br>
              <a:rPr lang="en-US" altLang="zh-CN">
                <a:solidFill>
                  <a:srgbClr val="EBEBEB"/>
                </a:solidFill>
              </a:rPr>
            </a:br>
            <a:endParaRPr lang="zh-CN" altLang="en-US">
              <a:solidFill>
                <a:srgbClr val="EBEBEB"/>
              </a:solidFill>
            </a:endParaRPr>
          </a:p>
        </p:txBody>
      </p:sp>
      <p:sp>
        <p:nvSpPr>
          <p:cNvPr id="3" name="内容占位符 2">
            <a:extLst>
              <a:ext uri="{FF2B5EF4-FFF2-40B4-BE49-F238E27FC236}">
                <a16:creationId xmlns:a16="http://schemas.microsoft.com/office/drawing/2014/main" id="{1E89BDEB-CC63-44AE-BD66-D73BD72003A0}"/>
              </a:ext>
            </a:extLst>
          </p:cNvPr>
          <p:cNvSpPr>
            <a:spLocks noGrp="1"/>
          </p:cNvSpPr>
          <p:nvPr>
            <p:ph idx="1"/>
          </p:nvPr>
        </p:nvSpPr>
        <p:spPr>
          <a:xfrm>
            <a:off x="3786339" y="1410459"/>
            <a:ext cx="4871885" cy="1885146"/>
          </a:xfrm>
        </p:spPr>
        <p:txBody>
          <a:bodyPr>
            <a:normAutofit/>
          </a:bodyPr>
          <a:lstStyle/>
          <a:p>
            <a:r>
              <a:rPr lang="zh-CN" altLang="en-US" dirty="0"/>
              <a:t>国家：法律保障，法规遵循</a:t>
            </a:r>
            <a:endParaRPr lang="en-US" altLang="zh-CN" dirty="0"/>
          </a:p>
          <a:p>
            <a:r>
              <a:rPr lang="zh-CN" altLang="en-US" dirty="0"/>
              <a:t>社会：政府管理，企业与政府协作，社会群体配合</a:t>
            </a:r>
            <a:endParaRPr lang="en-US" altLang="zh-CN" dirty="0"/>
          </a:p>
          <a:p>
            <a:r>
              <a:rPr lang="zh-CN" altLang="en-US" dirty="0"/>
              <a:t>公民：遵守法律法规，自觉履行，民众监督</a:t>
            </a:r>
          </a:p>
        </p:txBody>
      </p:sp>
      <p:pic>
        <p:nvPicPr>
          <p:cNvPr id="4" name="图片 3">
            <a:extLst>
              <a:ext uri="{FF2B5EF4-FFF2-40B4-BE49-F238E27FC236}">
                <a16:creationId xmlns:a16="http://schemas.microsoft.com/office/drawing/2014/main" id="{7E5F5BAD-94C8-4CA4-AD08-03D984C4D83E}"/>
              </a:ext>
            </a:extLst>
          </p:cNvPr>
          <p:cNvPicPr>
            <a:picLocks noChangeAspect="1"/>
          </p:cNvPicPr>
          <p:nvPr/>
        </p:nvPicPr>
        <p:blipFill>
          <a:blip r:embed="rId2"/>
          <a:stretch>
            <a:fillRect/>
          </a:stretch>
        </p:blipFill>
        <p:spPr>
          <a:xfrm>
            <a:off x="3786339" y="3562395"/>
            <a:ext cx="4669168" cy="2661426"/>
          </a:xfrm>
          <a:prstGeom prst="rect">
            <a:avLst/>
          </a:prstGeom>
          <a:effectLst/>
        </p:spPr>
      </p:pic>
    </p:spTree>
    <p:extLst>
      <p:ext uri="{BB962C8B-B14F-4D97-AF65-F5344CB8AC3E}">
        <p14:creationId xmlns:p14="http://schemas.microsoft.com/office/powerpoint/2010/main" val="4063415458"/>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89EB3BF-7CC1-41A9-B01C-24CF7872432A}"/>
              </a:ext>
            </a:extLst>
          </p:cNvPr>
          <p:cNvSpPr>
            <a:spLocks noGrp="1"/>
          </p:cNvSpPr>
          <p:nvPr>
            <p:ph idx="1"/>
          </p:nvPr>
        </p:nvSpPr>
        <p:spPr>
          <a:xfrm>
            <a:off x="486697" y="1124744"/>
            <a:ext cx="3594593" cy="5123655"/>
          </a:xfrm>
        </p:spPr>
        <p:txBody>
          <a:bodyPr>
            <a:normAutofit/>
          </a:bodyPr>
          <a:lstStyle/>
          <a:p>
            <a:r>
              <a:rPr lang="zh-CN" altLang="en-US" sz="2400" b="1" dirty="0">
                <a:solidFill>
                  <a:srgbClr val="FF0000"/>
                </a:solidFill>
              </a:rPr>
              <a:t>文化建设：</a:t>
            </a:r>
            <a:r>
              <a:rPr lang="zh-CN" altLang="zh-CN" sz="2400" dirty="0"/>
              <a:t>坚定文化自信，推动社会主义文化繁荣兴盛</a:t>
            </a:r>
            <a:endParaRPr lang="en-US" altLang="zh-CN" sz="2400" dirty="0"/>
          </a:p>
          <a:p>
            <a:r>
              <a:rPr lang="en-US" altLang="zh-CN" sz="2400" dirty="0"/>
              <a:t>   </a:t>
            </a:r>
            <a:r>
              <a:rPr lang="zh-CN" altLang="zh-CN" sz="2400" dirty="0"/>
              <a:t>中国特色社会主义文化，</a:t>
            </a:r>
            <a:r>
              <a:rPr lang="zh-CN" altLang="zh-CN" sz="2400" b="1" dirty="0">
                <a:solidFill>
                  <a:srgbClr val="FF0000"/>
                </a:solidFill>
              </a:rPr>
              <a:t>源自于</a:t>
            </a:r>
            <a:r>
              <a:rPr lang="zh-CN" altLang="zh-CN" sz="2400" dirty="0"/>
              <a:t>中华民族五千多年文明历史所孕育的中华优秀传统文化，</a:t>
            </a:r>
            <a:r>
              <a:rPr lang="zh-CN" altLang="zh-CN" sz="2400" b="1" dirty="0">
                <a:solidFill>
                  <a:srgbClr val="FF0000"/>
                </a:solidFill>
              </a:rPr>
              <a:t>熔铸于</a:t>
            </a:r>
            <a:r>
              <a:rPr lang="zh-CN" altLang="zh-CN" sz="2400" dirty="0"/>
              <a:t>党领导人民在革命、建设、改革中创造的革命文化和社会主义先进文化，</a:t>
            </a:r>
            <a:r>
              <a:rPr lang="zh-CN" altLang="zh-CN" sz="2400" b="1" dirty="0">
                <a:solidFill>
                  <a:srgbClr val="FF0000"/>
                </a:solidFill>
              </a:rPr>
              <a:t>植根于</a:t>
            </a:r>
            <a:r>
              <a:rPr lang="zh-CN" altLang="zh-CN" sz="2400" dirty="0"/>
              <a:t>中国特色社会主义伟大实践。</a:t>
            </a:r>
            <a:endParaRPr lang="en-US" altLang="zh-CN" sz="2400" dirty="0"/>
          </a:p>
          <a:p>
            <a:endParaRPr lang="en-US" altLang="zh-CN" dirty="0"/>
          </a:p>
          <a:p>
            <a:endParaRPr lang="zh-CN" altLang="en-US" dirty="0"/>
          </a:p>
        </p:txBody>
      </p:sp>
      <p:pic>
        <p:nvPicPr>
          <p:cNvPr id="4" name="Picture 7" descr="图片包含 屏幕截图&#10;&#10;描述已自动生成">
            <a:extLst>
              <a:ext uri="{FF2B5EF4-FFF2-40B4-BE49-F238E27FC236}">
                <a16:creationId xmlns:a16="http://schemas.microsoft.com/office/drawing/2014/main" id="{8B8FB9CE-CB3E-4256-BD4D-4818ADF7B8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4427984" y="2169918"/>
            <a:ext cx="4583797" cy="303330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1647194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1CEC4-5048-4660-A8DC-09F39855FB8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C63DB8B-8EAF-47D3-96BB-1564316B19FE}"/>
              </a:ext>
            </a:extLst>
          </p:cNvPr>
          <p:cNvSpPr>
            <a:spLocks noGrp="1"/>
          </p:cNvSpPr>
          <p:nvPr>
            <p:ph idx="1"/>
          </p:nvPr>
        </p:nvSpPr>
        <p:spPr/>
        <p:txBody>
          <a:bodyPr>
            <a:normAutofit/>
          </a:bodyPr>
          <a:lstStyle/>
          <a:p>
            <a:r>
              <a:rPr lang="zh-CN" altLang="zh-CN" sz="2400" dirty="0"/>
              <a:t>发展中国特色社会主义文化，就是以马克思主义为</a:t>
            </a:r>
            <a:r>
              <a:rPr lang="zh-CN" altLang="zh-CN" sz="2400" dirty="0">
                <a:solidFill>
                  <a:srgbClr val="FF0000"/>
                </a:solidFill>
              </a:rPr>
              <a:t>指导</a:t>
            </a:r>
            <a:r>
              <a:rPr lang="zh-CN" altLang="zh-CN" sz="2400" dirty="0"/>
              <a:t>，坚守中华文化</a:t>
            </a:r>
            <a:r>
              <a:rPr lang="zh-CN" altLang="zh-CN" sz="2400" dirty="0">
                <a:solidFill>
                  <a:srgbClr val="FF0000"/>
                </a:solidFill>
              </a:rPr>
              <a:t>立场</a:t>
            </a:r>
            <a:r>
              <a:rPr lang="zh-CN" altLang="zh-CN" sz="2400" dirty="0"/>
              <a:t>，立足当代中国现实，结合当今时代条件，发展面向现代化、面向世界、面向未来的，民族的科学的大众的社会主义文化，推动社会主义精神文明和物质文明协调发展。</a:t>
            </a:r>
            <a:endParaRPr lang="en-US" altLang="zh-CN" sz="2400" dirty="0"/>
          </a:p>
          <a:p>
            <a:endParaRPr lang="en-US" altLang="zh-CN" sz="2400" dirty="0"/>
          </a:p>
          <a:p>
            <a:r>
              <a:rPr lang="zh-CN" altLang="en-US" sz="2400" dirty="0"/>
              <a:t>反对教条主义（洋、古、马）</a:t>
            </a:r>
          </a:p>
        </p:txBody>
      </p:sp>
    </p:spTree>
    <p:extLst>
      <p:ext uri="{BB962C8B-B14F-4D97-AF65-F5344CB8AC3E}">
        <p14:creationId xmlns:p14="http://schemas.microsoft.com/office/powerpoint/2010/main" val="1771379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9E418-08FC-44EB-ADBE-8F1914CE4FD9}"/>
              </a:ext>
            </a:extLst>
          </p:cNvPr>
          <p:cNvSpPr>
            <a:spLocks noGrp="1"/>
          </p:cNvSpPr>
          <p:nvPr>
            <p:ph type="title"/>
          </p:nvPr>
        </p:nvSpPr>
        <p:spPr/>
        <p:txBody>
          <a:bodyPr/>
          <a:lstStyle/>
          <a:p>
            <a:br>
              <a:rPr lang="en-US" altLang="zh-CN" sz="2800" dirty="0"/>
            </a:br>
            <a:r>
              <a:rPr lang="zh-CN" altLang="en-US" sz="2800" dirty="0"/>
              <a:t>特点二：在中国历史“长时段”中审视中国特色社会主义文化</a:t>
            </a:r>
          </a:p>
        </p:txBody>
      </p:sp>
      <p:sp>
        <p:nvSpPr>
          <p:cNvPr id="3" name="内容占位符 2">
            <a:extLst>
              <a:ext uri="{FF2B5EF4-FFF2-40B4-BE49-F238E27FC236}">
                <a16:creationId xmlns:a16="http://schemas.microsoft.com/office/drawing/2014/main" id="{AC09DABA-BCB4-4C8E-8192-19D5B07431AE}"/>
              </a:ext>
            </a:extLst>
          </p:cNvPr>
          <p:cNvSpPr>
            <a:spLocks noGrp="1"/>
          </p:cNvSpPr>
          <p:nvPr>
            <p:ph idx="1"/>
          </p:nvPr>
        </p:nvSpPr>
        <p:spPr>
          <a:xfrm>
            <a:off x="484710" y="1988840"/>
            <a:ext cx="7055379" cy="4195481"/>
          </a:xfrm>
        </p:spPr>
        <p:txBody>
          <a:bodyPr/>
          <a:lstStyle/>
          <a:p>
            <a:r>
              <a:rPr lang="zh-CN" altLang="en-US" dirty="0"/>
              <a:t>五千年的中华文明史和近代以来中国人民为民族复兴而艰辛探索而努力奋斗的历史</a:t>
            </a:r>
            <a:r>
              <a:rPr lang="en-US" altLang="zh-CN" dirty="0"/>
              <a:t>———</a:t>
            </a:r>
            <a:r>
              <a:rPr lang="zh-CN" altLang="en-US" dirty="0"/>
              <a:t>鸦片战争以来的历史、中国共产党历史、新中国历史、改革开放历史</a:t>
            </a:r>
            <a:r>
              <a:rPr lang="en-US" altLang="zh-CN" dirty="0"/>
              <a:t>———</a:t>
            </a:r>
            <a:r>
              <a:rPr lang="zh-CN" altLang="en-US" dirty="0"/>
              <a:t>贯通起来，把中华五千年文明史和中华民族伟大复兴的前景贯通起来，高屋建瓴，纵论古今，提升对文化重要性的认识，激发文化自豪感，砥砺文化发展与创新的时代感、责任感。</a:t>
            </a:r>
          </a:p>
        </p:txBody>
      </p:sp>
    </p:spTree>
    <p:extLst>
      <p:ext uri="{BB962C8B-B14F-4D97-AF65-F5344CB8AC3E}">
        <p14:creationId xmlns:p14="http://schemas.microsoft.com/office/powerpoint/2010/main" val="34664066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0C79676-4402-47E6-9310-D96C69F6F6DE}"/>
              </a:ext>
            </a:extLst>
          </p:cNvPr>
          <p:cNvSpPr>
            <a:spLocks noGrp="1"/>
          </p:cNvSpPr>
          <p:nvPr>
            <p:ph idx="1"/>
          </p:nvPr>
        </p:nvSpPr>
        <p:spPr>
          <a:xfrm>
            <a:off x="482891" y="1772817"/>
            <a:ext cx="2331043" cy="4246984"/>
          </a:xfrm>
        </p:spPr>
        <p:txBody>
          <a:bodyPr>
            <a:normAutofit/>
          </a:bodyPr>
          <a:lstStyle/>
          <a:p>
            <a:r>
              <a:rPr lang="zh-CN" altLang="en-US" sz="1200" dirty="0">
                <a:solidFill>
                  <a:srgbClr val="FFFFFF"/>
                </a:solidFill>
              </a:rPr>
              <a:t> </a:t>
            </a:r>
            <a:r>
              <a:rPr lang="zh-CN" altLang="en-US" sz="2200" dirty="0">
                <a:solidFill>
                  <a:srgbClr val="FFFFFF"/>
                </a:solidFill>
              </a:rPr>
              <a:t>深入挖掘和阐发中华优秀传统文化讲仁爱、重民本、守诚信、崇正义、尚和合、求大同的时代价值，使中华优秀传统文化成为涵养社会主义核心价值观的重要源泉。</a:t>
            </a:r>
            <a:endParaRPr lang="en-US" altLang="zh-CN" sz="2200" dirty="0">
              <a:solidFill>
                <a:srgbClr val="FFFFFF"/>
              </a:solidFill>
            </a:endParaRPr>
          </a:p>
          <a:p>
            <a:endParaRPr lang="zh-CN" altLang="en-US" sz="1200" dirty="0">
              <a:solidFill>
                <a:srgbClr val="FFFFFF"/>
              </a:solidFill>
            </a:endParaRPr>
          </a:p>
        </p:txBody>
      </p:sp>
      <p:pic>
        <p:nvPicPr>
          <p:cNvPr id="4" name="Picture 5">
            <a:extLst>
              <a:ext uri="{FF2B5EF4-FFF2-40B4-BE49-F238E27FC236}">
                <a16:creationId xmlns:a16="http://schemas.microsoft.com/office/drawing/2014/main" id="{9FAA9C4E-8E3A-4784-AB30-9DACFC5AB3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3786338" y="2400121"/>
            <a:ext cx="4871885" cy="2667357"/>
          </a:xfrm>
          <a:prstGeom prst="rect">
            <a:avLst/>
          </a:prstGeom>
          <a:effectLst/>
        </p:spPr>
      </p:pic>
    </p:spTree>
    <p:extLst>
      <p:ext uri="{BB962C8B-B14F-4D97-AF65-F5344CB8AC3E}">
        <p14:creationId xmlns:p14="http://schemas.microsoft.com/office/powerpoint/2010/main" val="3559564672"/>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1E5F1-D464-4224-A09D-10B464EF9AAD}"/>
              </a:ext>
            </a:extLst>
          </p:cNvPr>
          <p:cNvSpPr>
            <a:spLocks noGrp="1"/>
          </p:cNvSpPr>
          <p:nvPr>
            <p:ph type="title"/>
          </p:nvPr>
        </p:nvSpPr>
        <p:spPr>
          <a:xfrm>
            <a:off x="288193" y="188640"/>
            <a:ext cx="1849502" cy="1608130"/>
          </a:xfrm>
        </p:spPr>
        <p:txBody>
          <a:bodyPr>
            <a:normAutofit fontScale="90000"/>
          </a:bodyPr>
          <a:lstStyle/>
          <a:p>
            <a:r>
              <a:rPr lang="zh-CN" altLang="en-US" dirty="0"/>
              <a:t>外延扩展：</a:t>
            </a:r>
            <a:br>
              <a:rPr lang="en-US" altLang="zh-CN" dirty="0"/>
            </a:br>
            <a:r>
              <a:rPr lang="zh-CN" altLang="en-US" sz="3200" dirty="0"/>
              <a:t>勤劳、脚踏实地（以工作为例）</a:t>
            </a:r>
            <a:r>
              <a:rPr lang="en-US" altLang="zh-CN" sz="3200" dirty="0">
                <a:solidFill>
                  <a:srgbClr val="FFFF00"/>
                </a:solidFill>
              </a:rPr>
              <a:t>【</a:t>
            </a:r>
            <a:r>
              <a:rPr lang="zh-CN" altLang="en-US" sz="3200" dirty="0">
                <a:solidFill>
                  <a:srgbClr val="FFFF00"/>
                </a:solidFill>
              </a:rPr>
              <a:t>这个例子有待商榷！</a:t>
            </a:r>
            <a:r>
              <a:rPr lang="en-US" altLang="zh-CN" sz="3200" dirty="0">
                <a:solidFill>
                  <a:srgbClr val="FFFF00"/>
                </a:solidFill>
              </a:rPr>
              <a:t>】</a:t>
            </a:r>
            <a:endParaRPr lang="zh-CN" altLang="en-US" dirty="0">
              <a:solidFill>
                <a:srgbClr val="FFFF00"/>
              </a:solidFill>
            </a:endParaRPr>
          </a:p>
        </p:txBody>
      </p:sp>
      <p:pic>
        <p:nvPicPr>
          <p:cNvPr id="4" name="内容占位符 3">
            <a:extLst>
              <a:ext uri="{FF2B5EF4-FFF2-40B4-BE49-F238E27FC236}">
                <a16:creationId xmlns:a16="http://schemas.microsoft.com/office/drawing/2014/main" id="{6140D2A0-8045-4A5D-AC21-A95ADFB6BC19}"/>
              </a:ext>
            </a:extLst>
          </p:cNvPr>
          <p:cNvPicPr>
            <a:picLocks noGrp="1" noChangeAspect="1"/>
          </p:cNvPicPr>
          <p:nvPr>
            <p:ph idx="1"/>
          </p:nvPr>
        </p:nvPicPr>
        <p:blipFill>
          <a:blip r:embed="rId2"/>
          <a:stretch>
            <a:fillRect/>
          </a:stretch>
        </p:blipFill>
        <p:spPr>
          <a:xfrm>
            <a:off x="2411760" y="-2543"/>
            <a:ext cx="2990489" cy="13692593"/>
          </a:xfrm>
          <a:prstGeom prst="rect">
            <a:avLst/>
          </a:prstGeom>
        </p:spPr>
      </p:pic>
      <p:pic>
        <p:nvPicPr>
          <p:cNvPr id="6" name="图片 5" descr="图片包含 文字&#10;&#10;描述已自动生成">
            <a:extLst>
              <a:ext uri="{FF2B5EF4-FFF2-40B4-BE49-F238E27FC236}">
                <a16:creationId xmlns:a16="http://schemas.microsoft.com/office/drawing/2014/main" id="{8009EE49-A705-49B4-9262-274D3E952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9797" y="-11205833"/>
            <a:ext cx="3667095" cy="18063833"/>
          </a:xfrm>
          <a:prstGeom prst="rect">
            <a:avLst/>
          </a:prstGeom>
        </p:spPr>
      </p:pic>
      <p:sp>
        <p:nvSpPr>
          <p:cNvPr id="7" name="文本框 6">
            <a:extLst>
              <a:ext uri="{FF2B5EF4-FFF2-40B4-BE49-F238E27FC236}">
                <a16:creationId xmlns:a16="http://schemas.microsoft.com/office/drawing/2014/main" id="{9D4A9455-98D2-4C19-8B96-F499826EAD52}"/>
              </a:ext>
            </a:extLst>
          </p:cNvPr>
          <p:cNvSpPr txBox="1"/>
          <p:nvPr/>
        </p:nvSpPr>
        <p:spPr>
          <a:xfrm>
            <a:off x="20343" y="4853478"/>
            <a:ext cx="6336704" cy="1815882"/>
          </a:xfrm>
          <a:prstGeom prst="rect">
            <a:avLst/>
          </a:prstGeom>
          <a:noFill/>
        </p:spPr>
        <p:txBody>
          <a:bodyPr wrap="square" rtlCol="0">
            <a:spAutoFit/>
          </a:bodyPr>
          <a:lstStyle/>
          <a:p>
            <a:r>
              <a:rPr lang="zh-CN" altLang="en-US" sz="2800" b="1" dirty="0">
                <a:solidFill>
                  <a:srgbClr val="FF0000"/>
                </a:solidFill>
              </a:rPr>
              <a:t>“副业刚需”</a:t>
            </a:r>
            <a:endParaRPr lang="en-US" altLang="zh-CN" sz="2800" b="1" dirty="0">
              <a:solidFill>
                <a:srgbClr val="FF0000"/>
              </a:solidFill>
            </a:endParaRPr>
          </a:p>
          <a:p>
            <a:r>
              <a:rPr lang="zh-CN" altLang="en-US" sz="2800" b="1" dirty="0">
                <a:solidFill>
                  <a:srgbClr val="FF0000"/>
                </a:solidFill>
              </a:rPr>
              <a:t>这个时代根本没有所谓的铁饭碗</a:t>
            </a:r>
            <a:endParaRPr lang="en-US" altLang="zh-CN" sz="2800" b="1" dirty="0">
              <a:solidFill>
                <a:srgbClr val="FF0000"/>
              </a:solidFill>
            </a:endParaRPr>
          </a:p>
          <a:p>
            <a:r>
              <a:rPr lang="zh-CN" altLang="en-US" sz="2800" b="1" dirty="0">
                <a:solidFill>
                  <a:srgbClr val="FF0000"/>
                </a:solidFill>
              </a:rPr>
              <a:t>你以为的岁月静好</a:t>
            </a:r>
            <a:endParaRPr lang="en-US" altLang="zh-CN" sz="2800" b="1" dirty="0">
              <a:solidFill>
                <a:srgbClr val="FF0000"/>
              </a:solidFill>
            </a:endParaRPr>
          </a:p>
          <a:p>
            <a:r>
              <a:rPr lang="zh-CN" altLang="en-US" sz="2800" b="1" dirty="0">
                <a:solidFill>
                  <a:srgbClr val="FF0000"/>
                </a:solidFill>
              </a:rPr>
              <a:t>其实就是大江奔流</a:t>
            </a:r>
          </a:p>
        </p:txBody>
      </p:sp>
    </p:spTree>
    <p:extLst>
      <p:ext uri="{BB962C8B-B14F-4D97-AF65-F5344CB8AC3E}">
        <p14:creationId xmlns:p14="http://schemas.microsoft.com/office/powerpoint/2010/main" val="1939405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97ED8-0E22-4E51-81C1-6833D7A211D0}"/>
              </a:ext>
            </a:extLst>
          </p:cNvPr>
          <p:cNvSpPr>
            <a:spLocks noGrp="1"/>
          </p:cNvSpPr>
          <p:nvPr>
            <p:ph type="title"/>
          </p:nvPr>
        </p:nvSpPr>
        <p:spPr>
          <a:xfrm>
            <a:off x="484584" y="452718"/>
            <a:ext cx="3124185" cy="1400530"/>
          </a:xfrm>
        </p:spPr>
        <p:txBody>
          <a:bodyPr>
            <a:normAutofit/>
          </a:bodyPr>
          <a:lstStyle/>
          <a:p>
            <a:pPr>
              <a:lnSpc>
                <a:spcPct val="90000"/>
              </a:lnSpc>
            </a:pPr>
            <a:r>
              <a:rPr lang="zh-CN" altLang="en-US" sz="2900" dirty="0"/>
              <a:t>外延扩展：</a:t>
            </a:r>
            <a:br>
              <a:rPr lang="en-US" altLang="zh-CN" sz="2900" dirty="0"/>
            </a:br>
            <a:r>
              <a:rPr lang="zh-CN" altLang="en-US" sz="2900" dirty="0"/>
              <a:t>讲卫生</a:t>
            </a:r>
            <a:r>
              <a:rPr lang="en-US" altLang="zh-CN" sz="2900" dirty="0"/>
              <a:t>——</a:t>
            </a:r>
            <a:r>
              <a:rPr lang="zh-CN" altLang="en-US" sz="2900" dirty="0"/>
              <a:t>环保</a:t>
            </a:r>
            <a:r>
              <a:rPr lang="en-US" altLang="zh-CN" sz="2900" dirty="0"/>
              <a:t>——</a:t>
            </a:r>
            <a:r>
              <a:rPr lang="zh-CN" altLang="en-US" sz="2900" dirty="0"/>
              <a:t>垃圾分类</a:t>
            </a:r>
          </a:p>
        </p:txBody>
      </p:sp>
      <p:sp>
        <p:nvSpPr>
          <p:cNvPr id="13" name="Content Placeholder 12">
            <a:extLst>
              <a:ext uri="{FF2B5EF4-FFF2-40B4-BE49-F238E27FC236}">
                <a16:creationId xmlns:a16="http://schemas.microsoft.com/office/drawing/2014/main" id="{7A95CC6A-BA35-45C7-AB3D-1EFB07F3E275}"/>
              </a:ext>
            </a:extLst>
          </p:cNvPr>
          <p:cNvSpPr>
            <a:spLocks noGrp="1"/>
          </p:cNvSpPr>
          <p:nvPr>
            <p:ph idx="1"/>
          </p:nvPr>
        </p:nvSpPr>
        <p:spPr>
          <a:xfrm>
            <a:off x="484584" y="2052918"/>
            <a:ext cx="3420830" cy="4544434"/>
          </a:xfrm>
        </p:spPr>
        <p:txBody>
          <a:bodyPr>
            <a:normAutofit/>
          </a:bodyPr>
          <a:lstStyle/>
          <a:p>
            <a:r>
              <a:rPr lang="en-US" altLang="zh-CN" dirty="0"/>
              <a:t>《</a:t>
            </a:r>
            <a:r>
              <a:rPr lang="zh-CN" altLang="en-US" dirty="0"/>
              <a:t>上海市生活垃圾管理条例</a:t>
            </a:r>
            <a:r>
              <a:rPr lang="en-US" altLang="zh-CN" dirty="0"/>
              <a:t>》</a:t>
            </a:r>
            <a:r>
              <a:rPr lang="zh-CN" altLang="en-US" dirty="0"/>
              <a:t>已由上海市第十五届人民代表大会第二次会议于</a:t>
            </a:r>
            <a:r>
              <a:rPr lang="en-US" altLang="zh-CN" dirty="0"/>
              <a:t>2019</a:t>
            </a:r>
            <a:r>
              <a:rPr lang="zh-CN" altLang="en-US" dirty="0"/>
              <a:t>年</a:t>
            </a:r>
            <a:r>
              <a:rPr lang="en-US" altLang="zh-CN" dirty="0"/>
              <a:t>1</a:t>
            </a:r>
            <a:r>
              <a:rPr lang="zh-CN" altLang="en-US" dirty="0"/>
              <a:t>月</a:t>
            </a:r>
            <a:r>
              <a:rPr lang="en-US" altLang="zh-CN" dirty="0"/>
              <a:t>31</a:t>
            </a:r>
            <a:r>
              <a:rPr lang="zh-CN" altLang="en-US" dirty="0"/>
              <a:t>日通过，自</a:t>
            </a:r>
            <a:r>
              <a:rPr lang="en-US" altLang="zh-CN" dirty="0"/>
              <a:t>2019</a:t>
            </a:r>
            <a:r>
              <a:rPr lang="zh-CN" altLang="en-US" dirty="0"/>
              <a:t>年</a:t>
            </a:r>
            <a:r>
              <a:rPr lang="en-US" altLang="zh-CN" dirty="0"/>
              <a:t>7</a:t>
            </a:r>
            <a:r>
              <a:rPr lang="zh-CN" altLang="en-US" dirty="0"/>
              <a:t>月</a:t>
            </a:r>
            <a:r>
              <a:rPr lang="en-US" altLang="zh-CN" dirty="0"/>
              <a:t>1</a:t>
            </a:r>
            <a:r>
              <a:rPr lang="zh-CN" altLang="en-US" dirty="0"/>
              <a:t>日起施行。</a:t>
            </a:r>
            <a:endParaRPr lang="en-US" altLang="zh-CN" dirty="0"/>
          </a:p>
          <a:p>
            <a:r>
              <a:rPr lang="zh-CN" altLang="en-US" dirty="0"/>
              <a:t>本市生活垃圾按照以下标准分类：</a:t>
            </a:r>
            <a:endParaRPr lang="en-US" altLang="zh-CN" dirty="0"/>
          </a:p>
          <a:p>
            <a:pPr marL="0" indent="0">
              <a:buNone/>
            </a:pPr>
            <a:r>
              <a:rPr lang="zh-CN" altLang="en-US" dirty="0"/>
              <a:t>（</a:t>
            </a:r>
            <a:r>
              <a:rPr lang="en-US" altLang="zh-CN" dirty="0"/>
              <a:t>1</a:t>
            </a:r>
            <a:r>
              <a:rPr lang="zh-CN" altLang="en-US" dirty="0"/>
              <a:t>）可回收物</a:t>
            </a:r>
            <a:endParaRPr lang="en-US" altLang="zh-CN" dirty="0"/>
          </a:p>
          <a:p>
            <a:pPr marL="0" indent="0">
              <a:buNone/>
            </a:pPr>
            <a:r>
              <a:rPr lang="zh-CN" altLang="en-US" dirty="0"/>
              <a:t>（</a:t>
            </a:r>
            <a:r>
              <a:rPr lang="en-US" altLang="zh-CN" dirty="0"/>
              <a:t>2</a:t>
            </a:r>
            <a:r>
              <a:rPr lang="zh-CN" altLang="en-US" dirty="0"/>
              <a:t>）有害垃圾</a:t>
            </a:r>
            <a:endParaRPr lang="en-US" altLang="zh-CN" dirty="0"/>
          </a:p>
          <a:p>
            <a:pPr marL="0" indent="0">
              <a:buNone/>
            </a:pPr>
            <a:r>
              <a:rPr lang="zh-CN" altLang="en-US" dirty="0"/>
              <a:t>（</a:t>
            </a:r>
            <a:r>
              <a:rPr lang="en-US" altLang="zh-CN" dirty="0"/>
              <a:t>3</a:t>
            </a:r>
            <a:r>
              <a:rPr lang="zh-CN" altLang="en-US" dirty="0"/>
              <a:t>）干垃圾</a:t>
            </a:r>
            <a:endParaRPr lang="en-US" altLang="zh-CN" dirty="0"/>
          </a:p>
          <a:p>
            <a:pPr marL="0" indent="0">
              <a:buNone/>
            </a:pPr>
            <a:r>
              <a:rPr lang="zh-CN" altLang="en-US" dirty="0"/>
              <a:t>（</a:t>
            </a:r>
            <a:r>
              <a:rPr lang="en-US" altLang="zh-CN" dirty="0"/>
              <a:t>4</a:t>
            </a:r>
            <a:r>
              <a:rPr lang="zh-CN" altLang="en-US" dirty="0"/>
              <a:t>）湿垃圾</a:t>
            </a:r>
            <a:endParaRPr lang="en-US" dirty="0"/>
          </a:p>
        </p:txBody>
      </p:sp>
      <p:pic>
        <p:nvPicPr>
          <p:cNvPr id="9" name="图片 8">
            <a:extLst>
              <a:ext uri="{FF2B5EF4-FFF2-40B4-BE49-F238E27FC236}">
                <a16:creationId xmlns:a16="http://schemas.microsoft.com/office/drawing/2014/main" id="{51E83D15-1EDD-46B0-9FC9-FF878619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253" y="647699"/>
            <a:ext cx="3748210" cy="3242202"/>
          </a:xfrm>
          <a:prstGeom prst="rect">
            <a:avLst/>
          </a:prstGeom>
          <a:effectLst/>
        </p:spPr>
      </p:pic>
      <p:pic>
        <p:nvPicPr>
          <p:cNvPr id="7" name="图片 6" descr="图片包含 人员, 男士, 滑冰&#10;&#10;描述已自动生成">
            <a:extLst>
              <a:ext uri="{FF2B5EF4-FFF2-40B4-BE49-F238E27FC236}">
                <a16:creationId xmlns:a16="http://schemas.microsoft.com/office/drawing/2014/main" id="{C9BF29A4-7BC7-4FC4-A232-6CA8F94AC0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5254" y="4085841"/>
            <a:ext cx="1621917" cy="2162557"/>
          </a:xfrm>
          <a:prstGeom prst="rect">
            <a:avLst/>
          </a:prstGeom>
          <a:effectLst/>
        </p:spPr>
      </p:pic>
      <p:pic>
        <p:nvPicPr>
          <p:cNvPr id="5" name="内容占位符 4" descr="图片包含 地板, 地面, 孩子, 室内&#10;&#10;描述已自动生成">
            <a:extLst>
              <a:ext uri="{FF2B5EF4-FFF2-40B4-BE49-F238E27FC236}">
                <a16:creationId xmlns:a16="http://schemas.microsoft.com/office/drawing/2014/main" id="{B0220512-D585-4BFD-93F5-602F60466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1544" y="4085841"/>
            <a:ext cx="1621917" cy="2162557"/>
          </a:xfrm>
          <a:prstGeom prst="rect">
            <a:avLst/>
          </a:prstGeom>
          <a:effectLst/>
        </p:spPr>
      </p:pic>
    </p:spTree>
    <p:extLst>
      <p:ext uri="{BB962C8B-B14F-4D97-AF65-F5344CB8AC3E}">
        <p14:creationId xmlns:p14="http://schemas.microsoft.com/office/powerpoint/2010/main" val="22703555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A0783-8BBD-4027-BFCE-C3E5D8D73160}"/>
              </a:ext>
            </a:extLst>
          </p:cNvPr>
          <p:cNvSpPr>
            <a:spLocks noGrp="1"/>
          </p:cNvSpPr>
          <p:nvPr>
            <p:ph type="title"/>
          </p:nvPr>
        </p:nvSpPr>
        <p:spPr/>
        <p:txBody>
          <a:bodyPr/>
          <a:lstStyle/>
          <a:p>
            <a:r>
              <a:rPr lang="zh-CN" altLang="en-US" dirty="0"/>
              <a:t>垃圾分类：</a:t>
            </a:r>
            <a:br>
              <a:rPr lang="en-US" altLang="zh-CN" dirty="0"/>
            </a:br>
            <a:r>
              <a:rPr lang="zh-CN" altLang="en-US" dirty="0"/>
              <a:t>文化</a:t>
            </a:r>
            <a:r>
              <a:rPr lang="en-US" altLang="zh-CN" dirty="0"/>
              <a:t>+</a:t>
            </a:r>
            <a:r>
              <a:rPr lang="zh-CN" altLang="en-US" dirty="0"/>
              <a:t>政治</a:t>
            </a:r>
            <a:r>
              <a:rPr lang="en-US" altLang="zh-CN" dirty="0"/>
              <a:t>+</a:t>
            </a:r>
            <a:r>
              <a:rPr lang="zh-CN" altLang="en-US" dirty="0"/>
              <a:t>经济</a:t>
            </a:r>
            <a:r>
              <a:rPr lang="en-US" altLang="zh-CN" dirty="0"/>
              <a:t>+</a:t>
            </a:r>
            <a:r>
              <a:rPr lang="zh-CN" altLang="en-US" dirty="0"/>
              <a:t>社会治理</a:t>
            </a:r>
          </a:p>
        </p:txBody>
      </p:sp>
      <p:sp>
        <p:nvSpPr>
          <p:cNvPr id="3" name="内容占位符 2">
            <a:extLst>
              <a:ext uri="{FF2B5EF4-FFF2-40B4-BE49-F238E27FC236}">
                <a16:creationId xmlns:a16="http://schemas.microsoft.com/office/drawing/2014/main" id="{20240808-4949-43C1-9504-CBBB2993F085}"/>
              </a:ext>
            </a:extLst>
          </p:cNvPr>
          <p:cNvSpPr>
            <a:spLocks noGrp="1"/>
          </p:cNvSpPr>
          <p:nvPr>
            <p:ph idx="1"/>
          </p:nvPr>
        </p:nvSpPr>
        <p:spPr/>
        <p:txBody>
          <a:bodyPr/>
          <a:lstStyle/>
          <a:p>
            <a:r>
              <a:rPr lang="zh-CN" altLang="en-US" dirty="0"/>
              <a:t>文化建设中存在的问题，往往都与政治、经济、社会治理息息相关</a:t>
            </a:r>
            <a:endParaRPr lang="en-US" altLang="zh-CN" dirty="0"/>
          </a:p>
          <a:p>
            <a:r>
              <a:rPr lang="zh-CN" altLang="en-US" dirty="0"/>
              <a:t>垃圾分类的严格规定背后是日益加剧的</a:t>
            </a:r>
            <a:r>
              <a:rPr lang="zh-CN" altLang="en-US" b="1" dirty="0">
                <a:solidFill>
                  <a:srgbClr val="FF0000"/>
                </a:solidFill>
              </a:rPr>
              <a:t>环境危机</a:t>
            </a:r>
            <a:r>
              <a:rPr lang="zh-CN" altLang="en-US" dirty="0"/>
              <a:t>。</a:t>
            </a:r>
            <a:endParaRPr lang="en-US" altLang="zh-CN" dirty="0"/>
          </a:p>
          <a:p>
            <a:endParaRPr lang="zh-CN" altLang="en-US" dirty="0"/>
          </a:p>
        </p:txBody>
      </p:sp>
      <p:pic>
        <p:nvPicPr>
          <p:cNvPr id="4" name="图片 3">
            <a:extLst>
              <a:ext uri="{FF2B5EF4-FFF2-40B4-BE49-F238E27FC236}">
                <a16:creationId xmlns:a16="http://schemas.microsoft.com/office/drawing/2014/main" id="{CC184DFA-7091-4C51-8635-5B129CFF011C}"/>
              </a:ext>
            </a:extLst>
          </p:cNvPr>
          <p:cNvPicPr>
            <a:picLocks noChangeAspect="1"/>
          </p:cNvPicPr>
          <p:nvPr/>
        </p:nvPicPr>
        <p:blipFill>
          <a:blip r:embed="rId2"/>
          <a:stretch>
            <a:fillRect/>
          </a:stretch>
        </p:blipFill>
        <p:spPr>
          <a:xfrm>
            <a:off x="827700" y="3501008"/>
            <a:ext cx="2990850" cy="1981200"/>
          </a:xfrm>
          <a:prstGeom prst="rect">
            <a:avLst/>
          </a:prstGeom>
        </p:spPr>
      </p:pic>
    </p:spTree>
    <p:extLst>
      <p:ext uri="{BB962C8B-B14F-4D97-AF65-F5344CB8AC3E}">
        <p14:creationId xmlns:p14="http://schemas.microsoft.com/office/powerpoint/2010/main" val="24349219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A0783-8BBD-4027-BFCE-C3E5D8D73160}"/>
              </a:ext>
            </a:extLst>
          </p:cNvPr>
          <p:cNvSpPr>
            <a:spLocks noGrp="1"/>
          </p:cNvSpPr>
          <p:nvPr>
            <p:ph type="title"/>
          </p:nvPr>
        </p:nvSpPr>
        <p:spPr>
          <a:xfrm>
            <a:off x="484710" y="228270"/>
            <a:ext cx="7055380" cy="1400530"/>
          </a:xfrm>
        </p:spPr>
        <p:txBody>
          <a:bodyPr/>
          <a:lstStyle/>
          <a:p>
            <a:r>
              <a:rPr lang="zh-CN" altLang="en-US" dirty="0"/>
              <a:t>垃圾分类：</a:t>
            </a:r>
            <a:br>
              <a:rPr lang="en-US" altLang="zh-CN" dirty="0"/>
            </a:br>
            <a:r>
              <a:rPr lang="zh-CN" altLang="en-US" dirty="0"/>
              <a:t>文化</a:t>
            </a:r>
            <a:r>
              <a:rPr lang="en-US" altLang="zh-CN" dirty="0"/>
              <a:t>+</a:t>
            </a:r>
            <a:r>
              <a:rPr lang="zh-CN" altLang="en-US" dirty="0"/>
              <a:t>政治</a:t>
            </a:r>
            <a:r>
              <a:rPr lang="en-US" altLang="zh-CN" dirty="0"/>
              <a:t>+</a:t>
            </a:r>
            <a:r>
              <a:rPr lang="zh-CN" altLang="en-US" dirty="0"/>
              <a:t>经济</a:t>
            </a:r>
            <a:r>
              <a:rPr lang="en-US" altLang="zh-CN" dirty="0"/>
              <a:t>+</a:t>
            </a:r>
            <a:r>
              <a:rPr lang="zh-CN" altLang="en-US" dirty="0"/>
              <a:t>社会治理</a:t>
            </a:r>
          </a:p>
        </p:txBody>
      </p:sp>
      <p:sp>
        <p:nvSpPr>
          <p:cNvPr id="3" name="内容占位符 2">
            <a:extLst>
              <a:ext uri="{FF2B5EF4-FFF2-40B4-BE49-F238E27FC236}">
                <a16:creationId xmlns:a16="http://schemas.microsoft.com/office/drawing/2014/main" id="{20240808-4949-43C1-9504-CBBB2993F085}"/>
              </a:ext>
            </a:extLst>
          </p:cNvPr>
          <p:cNvSpPr>
            <a:spLocks noGrp="1"/>
          </p:cNvSpPr>
          <p:nvPr>
            <p:ph idx="1"/>
          </p:nvPr>
        </p:nvSpPr>
        <p:spPr>
          <a:xfrm>
            <a:off x="827700" y="1753799"/>
            <a:ext cx="2943225" cy="4195481"/>
          </a:xfrm>
        </p:spPr>
        <p:txBody>
          <a:bodyPr>
            <a:normAutofit fontScale="92500"/>
          </a:bodyPr>
          <a:lstStyle/>
          <a:p>
            <a:r>
              <a:rPr lang="zh-CN" altLang="en-US" dirty="0"/>
              <a:t>中国为什么对洋垃圾说</a:t>
            </a:r>
            <a:r>
              <a:rPr lang="en-US" altLang="zh-CN" sz="3600" b="1" dirty="0">
                <a:solidFill>
                  <a:srgbClr val="FF0000"/>
                </a:solidFill>
              </a:rPr>
              <a:t>NO</a:t>
            </a:r>
          </a:p>
          <a:p>
            <a:r>
              <a:rPr lang="en-US" altLang="zh-CN" dirty="0"/>
              <a:t>2018</a:t>
            </a:r>
            <a:r>
              <a:rPr lang="zh-CN" altLang="en-US" dirty="0"/>
              <a:t>起不再进口的洋垃圾，并非单纯应对发达国家的“倾倒”阴谋，而是由高速增长的制造业和精明的中国商人撑起的资源需求。</a:t>
            </a:r>
            <a:endParaRPr lang="en-US" altLang="zh-CN" dirty="0"/>
          </a:p>
          <a:p>
            <a:r>
              <a:rPr lang="zh-CN" altLang="en-US" b="1" dirty="0">
                <a:solidFill>
                  <a:srgbClr val="FF0000"/>
                </a:solidFill>
              </a:rPr>
              <a:t>逐步具备的垃圾回收技术</a:t>
            </a:r>
            <a:r>
              <a:rPr lang="zh-CN" altLang="en-US" dirty="0"/>
              <a:t>：塑料瓶</a:t>
            </a:r>
            <a:r>
              <a:rPr lang="en-US" altLang="zh-CN" dirty="0"/>
              <a:t>——PET</a:t>
            </a:r>
            <a:r>
              <a:rPr lang="zh-CN" altLang="en-US" dirty="0"/>
              <a:t>材料</a:t>
            </a:r>
            <a:r>
              <a:rPr lang="en-US" altLang="zh-CN" dirty="0"/>
              <a:t>——</a:t>
            </a:r>
            <a:r>
              <a:rPr lang="zh-CN" altLang="en-US" dirty="0"/>
              <a:t>衣服</a:t>
            </a:r>
            <a:endParaRPr lang="en-US" altLang="zh-CN" dirty="0"/>
          </a:p>
          <a:p>
            <a:r>
              <a:rPr lang="zh-CN" altLang="en-US" dirty="0"/>
              <a:t>塑料瓶经过粉碎拉丝可以做成一件衣服。涤纶</a:t>
            </a:r>
            <a:endParaRPr lang="en-US" altLang="zh-CN" dirty="0"/>
          </a:p>
          <a:p>
            <a:endParaRPr lang="zh-CN" altLang="en-US" dirty="0"/>
          </a:p>
        </p:txBody>
      </p:sp>
      <p:pic>
        <p:nvPicPr>
          <p:cNvPr id="6" name="图片 5">
            <a:extLst>
              <a:ext uri="{FF2B5EF4-FFF2-40B4-BE49-F238E27FC236}">
                <a16:creationId xmlns:a16="http://schemas.microsoft.com/office/drawing/2014/main" id="{EA123452-06EC-4614-AD28-A8908FF0DF34}"/>
              </a:ext>
            </a:extLst>
          </p:cNvPr>
          <p:cNvPicPr>
            <a:picLocks noChangeAspect="1"/>
          </p:cNvPicPr>
          <p:nvPr/>
        </p:nvPicPr>
        <p:blipFill>
          <a:blip r:embed="rId2"/>
          <a:stretch>
            <a:fillRect/>
          </a:stretch>
        </p:blipFill>
        <p:spPr>
          <a:xfrm>
            <a:off x="5076056" y="228270"/>
            <a:ext cx="2943225" cy="1752600"/>
          </a:xfrm>
          <a:prstGeom prst="rect">
            <a:avLst/>
          </a:prstGeom>
        </p:spPr>
      </p:pic>
      <p:pic>
        <p:nvPicPr>
          <p:cNvPr id="8" name="图片 7">
            <a:extLst>
              <a:ext uri="{FF2B5EF4-FFF2-40B4-BE49-F238E27FC236}">
                <a16:creationId xmlns:a16="http://schemas.microsoft.com/office/drawing/2014/main" id="{74224BC9-BC38-4C3A-B226-6353A9B76BA6}"/>
              </a:ext>
            </a:extLst>
          </p:cNvPr>
          <p:cNvPicPr>
            <a:picLocks noChangeAspect="1"/>
          </p:cNvPicPr>
          <p:nvPr/>
        </p:nvPicPr>
        <p:blipFill>
          <a:blip r:embed="rId3"/>
          <a:stretch>
            <a:fillRect/>
          </a:stretch>
        </p:blipFill>
        <p:spPr>
          <a:xfrm>
            <a:off x="5055804" y="2084933"/>
            <a:ext cx="3867150" cy="2838450"/>
          </a:xfrm>
          <a:prstGeom prst="rect">
            <a:avLst/>
          </a:prstGeom>
        </p:spPr>
      </p:pic>
      <p:pic>
        <p:nvPicPr>
          <p:cNvPr id="9" name="图片 8">
            <a:extLst>
              <a:ext uri="{FF2B5EF4-FFF2-40B4-BE49-F238E27FC236}">
                <a16:creationId xmlns:a16="http://schemas.microsoft.com/office/drawing/2014/main" id="{49E58CBF-FFF1-4616-A4DA-307301E6169B}"/>
              </a:ext>
            </a:extLst>
          </p:cNvPr>
          <p:cNvPicPr>
            <a:picLocks noChangeAspect="1"/>
          </p:cNvPicPr>
          <p:nvPr/>
        </p:nvPicPr>
        <p:blipFill>
          <a:blip r:embed="rId4"/>
          <a:stretch>
            <a:fillRect/>
          </a:stretch>
        </p:blipFill>
        <p:spPr>
          <a:xfrm>
            <a:off x="4572000" y="3848100"/>
            <a:ext cx="4505325" cy="3009900"/>
          </a:xfrm>
          <a:prstGeom prst="rect">
            <a:avLst/>
          </a:prstGeom>
        </p:spPr>
      </p:pic>
      <p:sp>
        <p:nvSpPr>
          <p:cNvPr id="4" name="矩形 3">
            <a:extLst>
              <a:ext uri="{FF2B5EF4-FFF2-40B4-BE49-F238E27FC236}">
                <a16:creationId xmlns:a16="http://schemas.microsoft.com/office/drawing/2014/main" id="{8EBDB752-DEAA-49F8-9FEF-BCCE8317AEBF}"/>
              </a:ext>
            </a:extLst>
          </p:cNvPr>
          <p:cNvSpPr/>
          <p:nvPr/>
        </p:nvSpPr>
        <p:spPr>
          <a:xfrm>
            <a:off x="653299" y="5818905"/>
            <a:ext cx="7837402" cy="923330"/>
          </a:xfrm>
          <a:prstGeom prst="rect">
            <a:avLst/>
          </a:prstGeom>
          <a:noFill/>
        </p:spPr>
        <p:txBody>
          <a:bodyPr wrap="none" lIns="91440" tIns="45720" rIns="91440" bIns="45720">
            <a:spAutoFit/>
          </a:bodyPr>
          <a:lstStyle/>
          <a:p>
            <a:pPr algn="ctr"/>
            <a:r>
              <a:rPr lang="zh-CN" altLang="en-US" sz="5400" b="1" dirty="0">
                <a:ln w="22225">
                  <a:solidFill>
                    <a:schemeClr val="accent2"/>
                  </a:solidFill>
                  <a:prstDash val="solid"/>
                </a:ln>
                <a:solidFill>
                  <a:schemeClr val="accent2">
                    <a:lumMod val="40000"/>
                    <a:lumOff val="60000"/>
                  </a:schemeClr>
                </a:solidFill>
              </a:rPr>
              <a:t>塑料瓶成为化纤衣服原料</a:t>
            </a:r>
          </a:p>
        </p:txBody>
      </p:sp>
    </p:spTree>
    <p:extLst>
      <p:ext uri="{BB962C8B-B14F-4D97-AF65-F5344CB8AC3E}">
        <p14:creationId xmlns:p14="http://schemas.microsoft.com/office/powerpoint/2010/main" val="175874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circle(in)">
                                      <p:cBhvr>
                                        <p:cTn id="5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522802F7-F563-4367-A6BC-D1817D3B0D80}"/>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20240808-4949-43C1-9504-CBBB2993F085}"/>
              </a:ext>
            </a:extLst>
          </p:cNvPr>
          <p:cNvSpPr>
            <a:spLocks noGrp="1"/>
          </p:cNvSpPr>
          <p:nvPr>
            <p:ph idx="1"/>
          </p:nvPr>
        </p:nvSpPr>
        <p:spPr>
          <a:xfrm>
            <a:off x="539784" y="764704"/>
            <a:ext cx="8146540" cy="4627529"/>
          </a:xfrm>
        </p:spPr>
        <p:txBody>
          <a:bodyPr>
            <a:normAutofit/>
          </a:bodyPr>
          <a:lstStyle/>
          <a:p>
            <a:r>
              <a:rPr lang="zh-CN" altLang="en-US" dirty="0"/>
              <a:t>中国“洋垃圾”进口并非单纯因为国外垃圾倾倒，更多因为：</a:t>
            </a:r>
            <a:endParaRPr lang="en-US" altLang="zh-CN" dirty="0"/>
          </a:p>
          <a:p>
            <a:pPr marL="0" indent="0">
              <a:buNone/>
            </a:pPr>
            <a:r>
              <a:rPr lang="zh-CN" altLang="en-US" dirty="0"/>
              <a:t>（</a:t>
            </a:r>
            <a:r>
              <a:rPr lang="en-US" altLang="zh-CN" dirty="0"/>
              <a:t>1</a:t>
            </a:r>
            <a:r>
              <a:rPr lang="zh-CN" altLang="en-US" dirty="0"/>
              <a:t>）国内需求海外分类细致的“洋垃圾”进行再生产；</a:t>
            </a:r>
            <a:endParaRPr lang="en-US" altLang="zh-CN" dirty="0"/>
          </a:p>
          <a:p>
            <a:pPr marL="0" indent="0">
              <a:buNone/>
            </a:pPr>
            <a:r>
              <a:rPr lang="zh-CN" altLang="en-US" dirty="0"/>
              <a:t>（</a:t>
            </a:r>
            <a:r>
              <a:rPr lang="en-US" altLang="zh-CN" dirty="0"/>
              <a:t>2</a:t>
            </a:r>
            <a:r>
              <a:rPr lang="zh-CN" altLang="en-US" dirty="0"/>
              <a:t>）国内的垃圾分类未深入开展，垃圾再利用工作复杂；</a:t>
            </a:r>
            <a:endParaRPr lang="en-US" altLang="zh-CN" dirty="0"/>
          </a:p>
          <a:p>
            <a:pPr marL="0" indent="0">
              <a:buNone/>
            </a:pPr>
            <a:r>
              <a:rPr lang="zh-CN" altLang="en-US" dirty="0"/>
              <a:t>（</a:t>
            </a:r>
            <a:r>
              <a:rPr lang="en-US" altLang="zh-CN" dirty="0"/>
              <a:t>3</a:t>
            </a:r>
            <a:r>
              <a:rPr lang="zh-CN" altLang="en-US" dirty="0"/>
              <a:t>）国内复合型垃圾较多，分离工序、手段复杂；</a:t>
            </a:r>
            <a:endParaRPr lang="en-US" altLang="zh-CN" dirty="0"/>
          </a:p>
          <a:p>
            <a:pPr marL="0" indent="0">
              <a:buNone/>
            </a:pPr>
            <a:r>
              <a:rPr lang="zh-CN" altLang="en-US" dirty="0"/>
              <a:t>（</a:t>
            </a:r>
            <a:r>
              <a:rPr lang="en-US" altLang="zh-CN" dirty="0"/>
              <a:t>4</a:t>
            </a:r>
            <a:r>
              <a:rPr lang="zh-CN" altLang="en-US" dirty="0"/>
              <a:t>）国内商品包装上未明显表示垃圾分类种类，导致垃圾再利用程度低；</a:t>
            </a:r>
            <a:endParaRPr lang="en-US" altLang="zh-CN" dirty="0"/>
          </a:p>
          <a:p>
            <a:pPr marL="0" indent="0">
              <a:buNone/>
            </a:pPr>
            <a:r>
              <a:rPr lang="zh-CN" altLang="en-US" dirty="0"/>
              <a:t>（</a:t>
            </a:r>
            <a:r>
              <a:rPr lang="en-US" altLang="zh-CN" dirty="0"/>
              <a:t>5</a:t>
            </a:r>
            <a:r>
              <a:rPr lang="zh-CN" altLang="en-US" dirty="0"/>
              <a:t>）国内对于“洋垃圾”二次生产需求大；</a:t>
            </a:r>
          </a:p>
          <a:p>
            <a:pPr marL="0" indent="0">
              <a:buNone/>
            </a:pPr>
            <a:r>
              <a:rPr lang="zh-CN" altLang="en-US" dirty="0"/>
              <a:t>（</a:t>
            </a:r>
            <a:r>
              <a:rPr lang="en-US" altLang="zh-CN" dirty="0"/>
              <a:t>6</a:t>
            </a:r>
            <a:r>
              <a:rPr lang="zh-CN" altLang="en-US" dirty="0"/>
              <a:t>）对“洋垃圾”出价高。</a:t>
            </a:r>
            <a:endParaRPr lang="en-US" altLang="zh-CN" dirty="0"/>
          </a:p>
          <a:p>
            <a:pPr marL="0" indent="0">
              <a:buNone/>
            </a:pPr>
            <a:r>
              <a:rPr lang="zh-CN" altLang="en-US" dirty="0"/>
              <a:t>（</a:t>
            </a:r>
            <a:r>
              <a:rPr lang="en-US" altLang="zh-CN" dirty="0"/>
              <a:t>7</a:t>
            </a:r>
            <a:r>
              <a:rPr lang="zh-CN" altLang="en-US" dirty="0"/>
              <a:t>）国外垃圾焚烧合法，中国给予的垃圾</a:t>
            </a:r>
            <a:endParaRPr lang="en-US" altLang="zh-CN" dirty="0"/>
          </a:p>
          <a:p>
            <a:pPr marL="0" indent="0">
              <a:buNone/>
            </a:pPr>
            <a:r>
              <a:rPr lang="zh-CN" altLang="en-US" dirty="0"/>
              <a:t>回收价格高于垃圾运输费；</a:t>
            </a:r>
            <a:endParaRPr lang="en-US" altLang="zh-CN" dirty="0"/>
          </a:p>
          <a:p>
            <a:pPr marL="0" indent="0">
              <a:buNone/>
            </a:pPr>
            <a:r>
              <a:rPr lang="zh-CN" altLang="en-US" b="1" dirty="0">
                <a:solidFill>
                  <a:srgbClr val="FF0000"/>
                </a:solidFill>
              </a:rPr>
              <a:t>文化意识：</a:t>
            </a:r>
            <a:r>
              <a:rPr lang="zh-CN" altLang="en-US" dirty="0"/>
              <a:t>对于自然资源</a:t>
            </a:r>
            <a:r>
              <a:rPr lang="en-US" altLang="zh-CN" dirty="0"/>
              <a:t>—</a:t>
            </a:r>
            <a:r>
              <a:rPr lang="zh-CN" altLang="en-US" dirty="0"/>
              <a:t>商品</a:t>
            </a:r>
            <a:r>
              <a:rPr lang="en-US" altLang="zh-CN" dirty="0"/>
              <a:t>—</a:t>
            </a:r>
            <a:r>
              <a:rPr lang="zh-CN" altLang="en-US" dirty="0"/>
              <a:t>再生资源</a:t>
            </a:r>
            <a:endParaRPr lang="en-US" altLang="zh-CN" dirty="0"/>
          </a:p>
        </p:txBody>
      </p:sp>
      <p:pic>
        <p:nvPicPr>
          <p:cNvPr id="7" name="图片 6">
            <a:extLst>
              <a:ext uri="{FF2B5EF4-FFF2-40B4-BE49-F238E27FC236}">
                <a16:creationId xmlns:a16="http://schemas.microsoft.com/office/drawing/2014/main" id="{513B4D3E-0C69-405C-8A31-909F807AEA1F}"/>
              </a:ext>
            </a:extLst>
          </p:cNvPr>
          <p:cNvPicPr>
            <a:picLocks noChangeAspect="1"/>
          </p:cNvPicPr>
          <p:nvPr/>
        </p:nvPicPr>
        <p:blipFill>
          <a:blip r:embed="rId2"/>
          <a:stretch>
            <a:fillRect/>
          </a:stretch>
        </p:blipFill>
        <p:spPr>
          <a:xfrm>
            <a:off x="5534025" y="3872061"/>
            <a:ext cx="3609975" cy="2581275"/>
          </a:xfrm>
          <a:prstGeom prst="rect">
            <a:avLst/>
          </a:prstGeom>
        </p:spPr>
      </p:pic>
      <p:sp>
        <p:nvSpPr>
          <p:cNvPr id="10" name="左大括号 9">
            <a:extLst>
              <a:ext uri="{FF2B5EF4-FFF2-40B4-BE49-F238E27FC236}">
                <a16:creationId xmlns:a16="http://schemas.microsoft.com/office/drawing/2014/main" id="{3810C0EF-54D4-4578-8727-8F91B68F1F7C}"/>
              </a:ext>
            </a:extLst>
          </p:cNvPr>
          <p:cNvSpPr/>
          <p:nvPr/>
        </p:nvSpPr>
        <p:spPr>
          <a:xfrm>
            <a:off x="467544" y="1780739"/>
            <a:ext cx="288148" cy="2304256"/>
          </a:xfrm>
          <a:prstGeom prst="leftBrace">
            <a:avLst/>
          </a:pr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1EEDC6B-075D-43ED-B893-444C06BEA682}"/>
              </a:ext>
            </a:extLst>
          </p:cNvPr>
          <p:cNvSpPr/>
          <p:nvPr/>
        </p:nvSpPr>
        <p:spPr>
          <a:xfrm>
            <a:off x="10729" y="5530006"/>
            <a:ext cx="7837402" cy="923330"/>
          </a:xfrm>
          <a:prstGeom prst="rect">
            <a:avLst/>
          </a:prstGeom>
          <a:noFill/>
        </p:spPr>
        <p:txBody>
          <a:bodyPr wrap="none" lIns="91440" tIns="45720" rIns="91440" bIns="45720">
            <a:spAutoFit/>
            <a:scene3d>
              <a:camera prst="orthographicFront">
                <a:rot lat="0" lon="540000" rev="0"/>
              </a:camera>
              <a:lightRig rig="threePt" dir="t"/>
            </a:scene3d>
          </a:bodyPr>
          <a:lstStyle/>
          <a:p>
            <a:pPr algn="ctr"/>
            <a:r>
              <a:rPr lang="zh-CN" alt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垃圾分类的文化意识不足</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7" name="图片 16">
            <a:extLst>
              <a:ext uri="{FF2B5EF4-FFF2-40B4-BE49-F238E27FC236}">
                <a16:creationId xmlns:a16="http://schemas.microsoft.com/office/drawing/2014/main" id="{812E5E75-E520-43F7-8021-9AE5F85E49C2}"/>
              </a:ext>
            </a:extLst>
          </p:cNvPr>
          <p:cNvPicPr>
            <a:picLocks noChangeAspect="1"/>
          </p:cNvPicPr>
          <p:nvPr/>
        </p:nvPicPr>
        <p:blipFill>
          <a:blip r:embed="rId3"/>
          <a:stretch>
            <a:fillRect/>
          </a:stretch>
        </p:blipFill>
        <p:spPr>
          <a:xfrm>
            <a:off x="5546178" y="1406153"/>
            <a:ext cx="3600450" cy="2295525"/>
          </a:xfrm>
          <a:prstGeom prst="rect">
            <a:avLst/>
          </a:prstGeom>
        </p:spPr>
      </p:pic>
    </p:spTree>
    <p:extLst>
      <p:ext uri="{BB962C8B-B14F-4D97-AF65-F5344CB8AC3E}">
        <p14:creationId xmlns:p14="http://schemas.microsoft.com/office/powerpoint/2010/main" val="132029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ppt_x"/>
                                          </p:val>
                                        </p:tav>
                                        <p:tav tm="100000">
                                          <p:val>
                                            <p:strVal val="#ppt_x"/>
                                          </p:val>
                                        </p:tav>
                                      </p:tavLst>
                                    </p:anim>
                                    <p:anim calcmode="lin" valueType="num">
                                      <p:cBhvr additive="base">
                                        <p:cTn id="6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6CAD9F2-9CA7-4F51-8376-60073B735A0E}"/>
              </a:ext>
            </a:extLst>
          </p:cNvPr>
          <p:cNvPicPr>
            <a:picLocks noGrp="1" noChangeAspect="1"/>
          </p:cNvPicPr>
          <p:nvPr>
            <p:ph idx="1"/>
          </p:nvPr>
        </p:nvPicPr>
        <p:blipFill>
          <a:blip r:embed="rId3"/>
          <a:stretch>
            <a:fillRect/>
          </a:stretch>
        </p:blipFill>
        <p:spPr>
          <a:xfrm>
            <a:off x="3221241" y="1903601"/>
            <a:ext cx="4118458" cy="2024326"/>
          </a:xfrm>
          <a:prstGeom prst="rect">
            <a:avLst/>
          </a:prstGeom>
          <a:effectLst/>
        </p:spPr>
      </p:pic>
      <p:sp>
        <p:nvSpPr>
          <p:cNvPr id="5" name="文本框 4">
            <a:extLst>
              <a:ext uri="{FF2B5EF4-FFF2-40B4-BE49-F238E27FC236}">
                <a16:creationId xmlns:a16="http://schemas.microsoft.com/office/drawing/2014/main" id="{AB1AADA3-C383-42A3-ABD4-1D3983DA8B9A}"/>
              </a:ext>
            </a:extLst>
          </p:cNvPr>
          <p:cNvSpPr txBox="1"/>
          <p:nvPr/>
        </p:nvSpPr>
        <p:spPr>
          <a:xfrm>
            <a:off x="476593" y="4854344"/>
            <a:ext cx="7008866" cy="861802"/>
          </a:xfrm>
          <a:prstGeom prst="rect">
            <a:avLst/>
          </a:prstGeom>
        </p:spPr>
        <p:txBody>
          <a:bodyPr vert="horz" lIns="91440" tIns="45720" rIns="91440" bIns="45720" rtlCol="0" anchor="b">
            <a:normAutofit/>
          </a:bodyPr>
          <a:lstStyle/>
          <a:p>
            <a:pPr>
              <a:spcBef>
                <a:spcPct val="0"/>
              </a:spcBef>
              <a:spcAft>
                <a:spcPts val="600"/>
              </a:spcAft>
            </a:pPr>
            <a:r>
              <a:rPr lang="zh-CN" altLang="en-US" sz="4200" dirty="0">
                <a:solidFill>
                  <a:schemeClr val="tx2"/>
                </a:solidFill>
                <a:latin typeface="+mj-lt"/>
                <a:ea typeface="+mj-ea"/>
                <a:cs typeface="+mj-cs"/>
              </a:rPr>
              <a:t>以垃圾分类管理为例</a:t>
            </a:r>
          </a:p>
        </p:txBody>
      </p:sp>
      <p:pic>
        <p:nvPicPr>
          <p:cNvPr id="6" name="图片 5" descr="图片包含 文字&#10;&#10;描述已自动生成">
            <a:extLst>
              <a:ext uri="{FF2B5EF4-FFF2-40B4-BE49-F238E27FC236}">
                <a16:creationId xmlns:a16="http://schemas.microsoft.com/office/drawing/2014/main" id="{A361D908-5191-49A8-99D6-CE10550604AF}"/>
              </a:ext>
            </a:extLst>
          </p:cNvPr>
          <p:cNvPicPr>
            <a:picLocks noChangeAspect="1"/>
          </p:cNvPicPr>
          <p:nvPr/>
        </p:nvPicPr>
        <p:blipFill>
          <a:blip r:embed="rId4"/>
          <a:stretch>
            <a:fillRect/>
          </a:stretch>
        </p:blipFill>
        <p:spPr>
          <a:xfrm>
            <a:off x="482892" y="656659"/>
            <a:ext cx="2625193" cy="3271268"/>
          </a:xfrm>
          <a:prstGeom prst="rect">
            <a:avLst/>
          </a:prstGeom>
          <a:effectLst/>
        </p:spPr>
      </p:pic>
    </p:spTree>
    <p:extLst>
      <p:ext uri="{BB962C8B-B14F-4D97-AF65-F5344CB8AC3E}">
        <p14:creationId xmlns:p14="http://schemas.microsoft.com/office/powerpoint/2010/main" val="33200433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12AA7-27AF-41CF-8199-CA0CCA448BAF}"/>
              </a:ext>
            </a:extLst>
          </p:cNvPr>
          <p:cNvSpPr>
            <a:spLocks noGrp="1"/>
          </p:cNvSpPr>
          <p:nvPr>
            <p:ph type="title"/>
          </p:nvPr>
        </p:nvSpPr>
        <p:spPr>
          <a:xfrm>
            <a:off x="486696" y="629267"/>
            <a:ext cx="7181647" cy="1016654"/>
          </a:xfrm>
        </p:spPr>
        <p:txBody>
          <a:bodyPr>
            <a:normAutofit fontScale="90000"/>
          </a:bodyPr>
          <a:lstStyle/>
          <a:p>
            <a:pPr>
              <a:lnSpc>
                <a:spcPct val="90000"/>
              </a:lnSpc>
            </a:pPr>
            <a:r>
              <a:rPr lang="zh-CN" altLang="en-US" sz="3600" b="1" dirty="0">
                <a:solidFill>
                  <a:srgbClr val="EBEBEB"/>
                </a:solidFill>
              </a:rPr>
              <a:t>如何从文化建设角度</a:t>
            </a:r>
            <a:br>
              <a:rPr lang="en-US" altLang="zh-CN" sz="3600" b="1" dirty="0">
                <a:solidFill>
                  <a:srgbClr val="EBEBEB"/>
                </a:solidFill>
              </a:rPr>
            </a:br>
            <a:r>
              <a:rPr lang="zh-CN" altLang="en-US" sz="3600" b="1" dirty="0">
                <a:solidFill>
                  <a:srgbClr val="EBEBEB"/>
                </a:solidFill>
              </a:rPr>
              <a:t>促进垃圾分类管理？</a:t>
            </a:r>
            <a:br>
              <a:rPr lang="en-US" altLang="zh-CN" sz="1700" dirty="0">
                <a:solidFill>
                  <a:srgbClr val="EBEBEB"/>
                </a:solidFill>
              </a:rPr>
            </a:br>
            <a:br>
              <a:rPr lang="en-US" altLang="zh-CN" sz="1700" dirty="0">
                <a:solidFill>
                  <a:srgbClr val="EBEBEB"/>
                </a:solidFill>
              </a:rPr>
            </a:br>
            <a:endParaRPr lang="zh-CN" altLang="en-US" sz="1700" dirty="0">
              <a:solidFill>
                <a:srgbClr val="EBEBEB"/>
              </a:solidFill>
            </a:endParaRPr>
          </a:p>
        </p:txBody>
      </p:sp>
      <p:graphicFrame>
        <p:nvGraphicFramePr>
          <p:cNvPr id="22" name="内容占位符 2">
            <a:extLst>
              <a:ext uri="{FF2B5EF4-FFF2-40B4-BE49-F238E27FC236}">
                <a16:creationId xmlns:a16="http://schemas.microsoft.com/office/drawing/2014/main" id="{E1A103C3-5E0A-49EA-9467-1EDBBE74B1AC}"/>
              </a:ext>
            </a:extLst>
          </p:cNvPr>
          <p:cNvGraphicFramePr>
            <a:graphicFrameLocks noGrp="1"/>
          </p:cNvGraphicFramePr>
          <p:nvPr>
            <p:ph idx="1"/>
            <p:extLst>
              <p:ext uri="{D42A27DB-BD31-4B8C-83A1-F6EECF244321}">
                <p14:modId xmlns:p14="http://schemas.microsoft.com/office/powerpoint/2010/main" val="1633091504"/>
              </p:ext>
            </p:extLst>
          </p:nvPr>
        </p:nvGraphicFramePr>
        <p:xfrm>
          <a:off x="486697" y="249289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标题 1">
            <a:extLst>
              <a:ext uri="{FF2B5EF4-FFF2-40B4-BE49-F238E27FC236}">
                <a16:creationId xmlns:a16="http://schemas.microsoft.com/office/drawing/2014/main" id="{9EC034FA-647C-4010-9120-436FC58EEE32}"/>
              </a:ext>
            </a:extLst>
          </p:cNvPr>
          <p:cNvSpPr txBox="1">
            <a:spLocks/>
          </p:cNvSpPr>
          <p:nvPr/>
        </p:nvSpPr>
        <p:spPr>
          <a:xfrm>
            <a:off x="479837" y="5595580"/>
            <a:ext cx="8568952" cy="1016654"/>
          </a:xfrm>
          <a:prstGeom prst="rect">
            <a:avLst/>
          </a:prstGeom>
        </p:spPr>
        <p:txBody>
          <a:bodyPr vert="horz" lIns="91440" tIns="45720" rIns="91440" bIns="45720" rtlCol="0" anchor="t">
            <a:normAutofit fontScale="92500"/>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br>
              <a:rPr lang="en-US" altLang="zh-CN" sz="1700" dirty="0">
                <a:solidFill>
                  <a:schemeClr val="tx1"/>
                </a:solidFill>
              </a:rPr>
            </a:br>
            <a:r>
              <a:rPr lang="zh-CN" altLang="en-US" sz="2600" b="1" dirty="0">
                <a:solidFill>
                  <a:schemeClr val="tx1"/>
                </a:solidFill>
              </a:rPr>
              <a:t>国家：创造文化氛围，推行环保、垃圾分类、资源再利用政策</a:t>
            </a:r>
            <a:br>
              <a:rPr lang="en-US" altLang="zh-CN" sz="2600" b="1" dirty="0">
                <a:solidFill>
                  <a:srgbClr val="EBEBEB"/>
                </a:solidFill>
              </a:rPr>
            </a:br>
            <a:endParaRPr lang="zh-CN" altLang="en-US" sz="1700" b="1" dirty="0">
              <a:solidFill>
                <a:srgbClr val="EBEBEB"/>
              </a:solidFill>
            </a:endParaRPr>
          </a:p>
        </p:txBody>
      </p:sp>
      <p:sp>
        <p:nvSpPr>
          <p:cNvPr id="6" name="矩形 5">
            <a:extLst>
              <a:ext uri="{FF2B5EF4-FFF2-40B4-BE49-F238E27FC236}">
                <a16:creationId xmlns:a16="http://schemas.microsoft.com/office/drawing/2014/main" id="{7E4AF3EA-2211-4C8F-8C8A-525E6FE6D3DB}"/>
              </a:ext>
            </a:extLst>
          </p:cNvPr>
          <p:cNvSpPr/>
          <p:nvPr/>
        </p:nvSpPr>
        <p:spPr>
          <a:xfrm>
            <a:off x="6163249" y="1181078"/>
            <a:ext cx="2242922" cy="707886"/>
          </a:xfrm>
          <a:prstGeom prst="rect">
            <a:avLst/>
          </a:prstGeom>
          <a:noFill/>
        </p:spPr>
        <p:txBody>
          <a:bodyPr wrap="none" lIns="91440" tIns="45720" rIns="91440" bIns="45720">
            <a:spAutoFit/>
          </a:bodyPr>
          <a:lstStyle/>
          <a:p>
            <a:pPr algn="ctr"/>
            <a:r>
              <a:rPr lang="zh-CN" altLang="en-US" sz="4000" b="1" cap="none" spc="0" dirty="0">
                <a:ln w="6600">
                  <a:solidFill>
                    <a:schemeClr val="accent2"/>
                  </a:solidFill>
                  <a:prstDash val="solid"/>
                </a:ln>
                <a:solidFill>
                  <a:srgbClr val="FFFFFF"/>
                </a:solidFill>
                <a:effectLst>
                  <a:outerShdw dist="38100" dir="2700000" algn="tl" rotWithShape="0">
                    <a:schemeClr val="accent2"/>
                  </a:outerShdw>
                </a:effectLst>
              </a:rPr>
              <a:t>国家层面</a:t>
            </a:r>
          </a:p>
        </p:txBody>
      </p:sp>
    </p:spTree>
    <p:extLst>
      <p:ext uri="{BB962C8B-B14F-4D97-AF65-F5344CB8AC3E}">
        <p14:creationId xmlns:p14="http://schemas.microsoft.com/office/powerpoint/2010/main" val="2695141883"/>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1D32A-1DA9-49FB-A70F-24C84713C217}"/>
              </a:ext>
            </a:extLst>
          </p:cNvPr>
          <p:cNvSpPr>
            <a:spLocks noGrp="1"/>
          </p:cNvSpPr>
          <p:nvPr>
            <p:ph type="title"/>
          </p:nvPr>
        </p:nvSpPr>
        <p:spPr>
          <a:xfrm>
            <a:off x="322893" y="571500"/>
            <a:ext cx="2644565" cy="2439694"/>
          </a:xfrm>
        </p:spPr>
        <p:txBody>
          <a:bodyPr anchor="ctr">
            <a:normAutofit/>
          </a:bodyPr>
          <a:lstStyle/>
          <a:p>
            <a:r>
              <a:rPr lang="zh-CN" altLang="en-US" dirty="0">
                <a:solidFill>
                  <a:srgbClr val="EBEBEB"/>
                </a:solidFill>
              </a:rPr>
              <a:t>政府、企业合作</a:t>
            </a:r>
            <a:r>
              <a:rPr lang="zh-CN" altLang="en-US" b="1" dirty="0">
                <a:solidFill>
                  <a:schemeClr val="accent2"/>
                </a:solidFill>
              </a:rPr>
              <a:t>助推</a:t>
            </a:r>
            <a:br>
              <a:rPr lang="en-US" altLang="zh-CN" dirty="0">
                <a:solidFill>
                  <a:srgbClr val="EBEBEB"/>
                </a:solidFill>
              </a:rPr>
            </a:br>
            <a:endParaRPr lang="zh-CN" altLang="en-US" dirty="0">
              <a:solidFill>
                <a:srgbClr val="EBEBEB"/>
              </a:solidFill>
            </a:endParaRPr>
          </a:p>
        </p:txBody>
      </p:sp>
      <p:sp>
        <p:nvSpPr>
          <p:cNvPr id="3" name="内容占位符 2">
            <a:extLst>
              <a:ext uri="{FF2B5EF4-FFF2-40B4-BE49-F238E27FC236}">
                <a16:creationId xmlns:a16="http://schemas.microsoft.com/office/drawing/2014/main" id="{B5369E85-E7DA-4E1D-8D05-9FE56C24C8B9}"/>
              </a:ext>
            </a:extLst>
          </p:cNvPr>
          <p:cNvSpPr>
            <a:spLocks noGrp="1"/>
          </p:cNvSpPr>
          <p:nvPr>
            <p:ph idx="1"/>
          </p:nvPr>
        </p:nvSpPr>
        <p:spPr>
          <a:xfrm>
            <a:off x="3380686" y="1768748"/>
            <a:ext cx="5439785" cy="4540572"/>
          </a:xfrm>
        </p:spPr>
        <p:txBody>
          <a:bodyPr>
            <a:normAutofit fontScale="92500" lnSpcReduction="10000"/>
          </a:bodyPr>
          <a:lstStyle/>
          <a:p>
            <a:pPr marL="0" indent="0">
              <a:lnSpc>
                <a:spcPct val="90000"/>
              </a:lnSpc>
              <a:buNone/>
            </a:pPr>
            <a:r>
              <a:rPr lang="en-US" altLang="zh-CN" sz="1800" dirty="0"/>
              <a:t>1</a:t>
            </a:r>
            <a:r>
              <a:rPr lang="zh-CN" altLang="en-US" sz="1800" dirty="0"/>
              <a:t>、政府牵头：</a:t>
            </a:r>
            <a:endParaRPr lang="en-US" altLang="zh-CN" sz="1800" dirty="0"/>
          </a:p>
          <a:p>
            <a:pPr marL="0" indent="0">
              <a:lnSpc>
                <a:spcPct val="90000"/>
              </a:lnSpc>
              <a:buNone/>
            </a:pPr>
            <a:r>
              <a:rPr lang="zh-CN" altLang="en-US" sz="1800" dirty="0"/>
              <a:t>（</a:t>
            </a:r>
            <a:r>
              <a:rPr lang="en-US" altLang="zh-CN" sz="1800" dirty="0"/>
              <a:t>1</a:t>
            </a:r>
            <a:r>
              <a:rPr lang="zh-CN" altLang="en-US" sz="1800" dirty="0"/>
              <a:t>）政府联合研究团队发出家庭邮件，告知能源服务可以为家庭节约多少钱，并提供服务商；</a:t>
            </a:r>
            <a:endParaRPr lang="en-US" altLang="zh-CN" sz="1800" dirty="0"/>
          </a:p>
          <a:p>
            <a:pPr marL="0" indent="0">
              <a:lnSpc>
                <a:spcPct val="90000"/>
              </a:lnSpc>
              <a:buNone/>
            </a:pPr>
            <a:r>
              <a:rPr lang="zh-CN" altLang="en-US" sz="1800" dirty="0"/>
              <a:t>（</a:t>
            </a:r>
            <a:r>
              <a:rPr lang="en-US" altLang="zh-CN" sz="1800" dirty="0"/>
              <a:t>2</a:t>
            </a:r>
            <a:r>
              <a:rPr lang="zh-CN" altLang="en-US" sz="1800" dirty="0"/>
              <a:t>）社区可以给家庭邮寄“个体垃圾回收情况</a:t>
            </a:r>
            <a:r>
              <a:rPr lang="en-US" altLang="zh-CN" sz="1800" dirty="0"/>
              <a:t>VS</a:t>
            </a:r>
            <a:r>
              <a:rPr lang="zh-CN" altLang="en-US" sz="1800" dirty="0"/>
              <a:t>社区其他家庭垃圾回收情况”；</a:t>
            </a:r>
            <a:endParaRPr lang="en-US" altLang="zh-CN" sz="1800" dirty="0"/>
          </a:p>
          <a:p>
            <a:pPr marL="0" indent="0">
              <a:lnSpc>
                <a:spcPct val="90000"/>
              </a:lnSpc>
              <a:buNone/>
            </a:pPr>
            <a:r>
              <a:rPr lang="zh-CN" altLang="en-US" sz="1800" dirty="0"/>
              <a:t>（</a:t>
            </a:r>
            <a:r>
              <a:rPr lang="en-US" altLang="zh-CN" sz="1800" dirty="0"/>
              <a:t>3</a:t>
            </a:r>
            <a:r>
              <a:rPr lang="zh-CN" altLang="en-US" sz="1800" dirty="0"/>
              <a:t>）经济奖赏</a:t>
            </a:r>
            <a:endParaRPr lang="en-US" altLang="zh-CN" sz="1800" dirty="0"/>
          </a:p>
          <a:p>
            <a:pPr marL="0" indent="0">
              <a:lnSpc>
                <a:spcPct val="90000"/>
              </a:lnSpc>
              <a:buNone/>
            </a:pPr>
            <a:r>
              <a:rPr lang="en-US" altLang="zh-CN" sz="1800" dirty="0"/>
              <a:t>2</a:t>
            </a:r>
            <a:r>
              <a:rPr lang="zh-CN" altLang="en-US" sz="1800" dirty="0"/>
              <a:t>、企业：提供便利</a:t>
            </a:r>
            <a:r>
              <a:rPr lang="en-US" altLang="zh-CN" sz="1800" dirty="0"/>
              <a:t>——</a:t>
            </a:r>
            <a:r>
              <a:rPr lang="zh-CN" altLang="en-US" sz="1800" dirty="0"/>
              <a:t>便利使用</a:t>
            </a:r>
            <a:r>
              <a:rPr lang="en-US" altLang="zh-CN" sz="1800" dirty="0"/>
              <a:t>+</a:t>
            </a:r>
            <a:r>
              <a:rPr lang="zh-CN" altLang="en-US" sz="1800" dirty="0"/>
              <a:t>便利回收</a:t>
            </a:r>
            <a:endParaRPr lang="en-US" altLang="zh-CN" sz="1800" dirty="0"/>
          </a:p>
          <a:p>
            <a:pPr marL="0" indent="0">
              <a:lnSpc>
                <a:spcPct val="90000"/>
              </a:lnSpc>
              <a:buNone/>
            </a:pPr>
            <a:r>
              <a:rPr lang="zh-CN" altLang="en-US" sz="1800" dirty="0"/>
              <a:t>（</a:t>
            </a:r>
            <a:r>
              <a:rPr lang="en-US" altLang="zh-CN" sz="1800" dirty="0"/>
              <a:t>1</a:t>
            </a:r>
            <a:r>
              <a:rPr lang="zh-CN" altLang="en-US" sz="1800" dirty="0"/>
              <a:t>）便利使用</a:t>
            </a:r>
            <a:endParaRPr lang="en-US" altLang="zh-CN" sz="1800" dirty="0"/>
          </a:p>
          <a:p>
            <a:pPr marL="0" indent="0">
              <a:lnSpc>
                <a:spcPct val="90000"/>
              </a:lnSpc>
              <a:buNone/>
            </a:pPr>
            <a:r>
              <a:rPr lang="zh-CN" altLang="en-US" sz="1800" dirty="0"/>
              <a:t>避孕药生产商为了帮助服药者按时服用药片（每月连服三周，第四周不用），想出了一个很聪明的做法，就是每包药都含有</a:t>
            </a:r>
            <a:r>
              <a:rPr lang="en-US" altLang="zh-CN" sz="1800" dirty="0"/>
              <a:t>28</a:t>
            </a:r>
            <a:r>
              <a:rPr lang="zh-CN" altLang="en-US" sz="1800" dirty="0"/>
              <a:t>片（四周），只不过其中最后</a:t>
            </a:r>
            <a:r>
              <a:rPr lang="en-US" altLang="zh-CN" sz="1800" dirty="0"/>
              <a:t>7</a:t>
            </a:r>
            <a:r>
              <a:rPr lang="zh-CN" altLang="en-US" sz="1800" dirty="0"/>
              <a:t>天的药片不含药剂成分。这样，服药者只需要记得每天都吃药就可以了。</a:t>
            </a:r>
            <a:endParaRPr lang="en-US" altLang="zh-CN" sz="1800" dirty="0"/>
          </a:p>
          <a:p>
            <a:pPr marL="0" indent="0">
              <a:lnSpc>
                <a:spcPct val="90000"/>
              </a:lnSpc>
              <a:buNone/>
            </a:pPr>
            <a:r>
              <a:rPr lang="zh-CN" altLang="en-US" sz="1800" dirty="0"/>
              <a:t>（</a:t>
            </a:r>
            <a:r>
              <a:rPr lang="en-US" altLang="zh-CN" sz="1800" dirty="0"/>
              <a:t>2</a:t>
            </a:r>
            <a:r>
              <a:rPr lang="zh-CN" altLang="en-US" sz="1800" dirty="0"/>
              <a:t>）便利回收</a:t>
            </a:r>
            <a:r>
              <a:rPr lang="en-US" altLang="zh-CN" sz="1800" dirty="0"/>
              <a:t>——</a:t>
            </a:r>
            <a:r>
              <a:rPr lang="zh-CN" altLang="en-US" sz="1800" b="1" dirty="0"/>
              <a:t>分类简单化</a:t>
            </a:r>
            <a:endParaRPr lang="en-US" altLang="zh-CN" sz="1800" b="1" dirty="0"/>
          </a:p>
          <a:p>
            <a:pPr marL="0" indent="0">
              <a:lnSpc>
                <a:spcPct val="90000"/>
              </a:lnSpc>
              <a:buNone/>
            </a:pPr>
            <a:r>
              <a:rPr lang="en-US" altLang="zh-CN" sz="1800" dirty="0"/>
              <a:t>ARL</a:t>
            </a:r>
            <a:r>
              <a:rPr lang="zh-CN" altLang="en-US" sz="1800" dirty="0"/>
              <a:t>：可回收（</a:t>
            </a:r>
            <a:r>
              <a:rPr lang="en-US" altLang="zh-CN" sz="1800" dirty="0"/>
              <a:t>Recyclable</a:t>
            </a:r>
            <a:r>
              <a:rPr lang="zh-CN" altLang="en-US" sz="1800" dirty="0"/>
              <a:t>）、有条件的回收（</a:t>
            </a:r>
            <a:r>
              <a:rPr lang="en-US" altLang="zh-CN" sz="1800" dirty="0"/>
              <a:t>Conditionally Recyclable</a:t>
            </a:r>
            <a:r>
              <a:rPr lang="zh-CN" altLang="en-US" sz="1800" dirty="0"/>
              <a:t>）和不可回收。</a:t>
            </a:r>
          </a:p>
        </p:txBody>
      </p:sp>
      <p:sp>
        <p:nvSpPr>
          <p:cNvPr id="5" name="文本框 4">
            <a:extLst>
              <a:ext uri="{FF2B5EF4-FFF2-40B4-BE49-F238E27FC236}">
                <a16:creationId xmlns:a16="http://schemas.microsoft.com/office/drawing/2014/main" id="{CE1152A5-EC73-445F-9DB7-1D31B7D054C2}"/>
              </a:ext>
            </a:extLst>
          </p:cNvPr>
          <p:cNvSpPr txBox="1"/>
          <p:nvPr/>
        </p:nvSpPr>
        <p:spPr>
          <a:xfrm>
            <a:off x="323528" y="3068960"/>
            <a:ext cx="2490406" cy="2308324"/>
          </a:xfrm>
          <a:prstGeom prst="rect">
            <a:avLst/>
          </a:prstGeom>
          <a:noFill/>
        </p:spPr>
        <p:txBody>
          <a:bodyPr wrap="square" rtlCol="0">
            <a:spAutoFit/>
          </a:bodyPr>
          <a:lstStyle/>
          <a:p>
            <a:r>
              <a:rPr lang="zh-CN" altLang="en-US" dirty="0"/>
              <a:t>助推是行为科学的概念，</a:t>
            </a:r>
            <a:r>
              <a:rPr lang="en-US" altLang="zh-CN" dirty="0"/>
              <a:t>2017</a:t>
            </a:r>
            <a:r>
              <a:rPr lang="zh-CN" altLang="en-US" dirty="0"/>
              <a:t>年诺贝尔经济学奖获得者</a:t>
            </a:r>
            <a:r>
              <a:rPr lang="en-US" altLang="zh-CN" dirty="0"/>
              <a:t>——</a:t>
            </a:r>
            <a:r>
              <a:rPr lang="zh-CN" altLang="en-US" dirty="0"/>
              <a:t>芝加哥大学经济学家理查德</a:t>
            </a:r>
            <a:r>
              <a:rPr lang="en-US" altLang="zh-CN" dirty="0"/>
              <a:t>·</a:t>
            </a:r>
            <a:r>
              <a:rPr lang="zh-CN" altLang="en-US" dirty="0"/>
              <a:t>泰勒（</a:t>
            </a:r>
            <a:r>
              <a:rPr lang="en-US" altLang="zh-CN" dirty="0"/>
              <a:t>Richard H. Thaler</a:t>
            </a:r>
            <a:r>
              <a:rPr lang="zh-CN" altLang="en-US" dirty="0"/>
              <a:t>）提出。英文原文是</a:t>
            </a:r>
            <a:r>
              <a:rPr lang="en-US" altLang="zh-CN" dirty="0"/>
              <a:t>Nudge</a:t>
            </a:r>
            <a:r>
              <a:rPr lang="zh-CN" altLang="en-US" dirty="0"/>
              <a:t>，指的是用胳膊肘轻轻碰一下。</a:t>
            </a:r>
          </a:p>
        </p:txBody>
      </p:sp>
      <p:sp>
        <p:nvSpPr>
          <p:cNvPr id="10" name="矩形 9">
            <a:extLst>
              <a:ext uri="{FF2B5EF4-FFF2-40B4-BE49-F238E27FC236}">
                <a16:creationId xmlns:a16="http://schemas.microsoft.com/office/drawing/2014/main" id="{16A0151B-2873-4FAE-90F7-AC31BFC9A854}"/>
              </a:ext>
            </a:extLst>
          </p:cNvPr>
          <p:cNvSpPr/>
          <p:nvPr/>
        </p:nvSpPr>
        <p:spPr>
          <a:xfrm>
            <a:off x="5605646" y="546882"/>
            <a:ext cx="2242923" cy="707886"/>
          </a:xfrm>
          <a:prstGeom prst="rect">
            <a:avLst/>
          </a:prstGeom>
          <a:noFill/>
        </p:spPr>
        <p:txBody>
          <a:bodyPr wrap="none" lIns="91440" tIns="45720" rIns="91440" bIns="45720">
            <a:spAutoFit/>
          </a:bodyP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rPr>
              <a:t>社会</a:t>
            </a:r>
            <a:r>
              <a:rPr lang="zh-CN" altLang="en-US" sz="4000" b="1" cap="none" spc="0" dirty="0">
                <a:ln w="6600">
                  <a:solidFill>
                    <a:schemeClr val="accent2"/>
                  </a:solidFill>
                  <a:prstDash val="solid"/>
                </a:ln>
                <a:solidFill>
                  <a:srgbClr val="FFFFFF"/>
                </a:solidFill>
                <a:effectLst>
                  <a:outerShdw dist="38100" dir="2700000" algn="tl" rotWithShape="0">
                    <a:schemeClr val="accent2"/>
                  </a:outerShdw>
                </a:effectLst>
              </a:rPr>
              <a:t>层面</a:t>
            </a:r>
          </a:p>
        </p:txBody>
      </p:sp>
    </p:spTree>
    <p:extLst>
      <p:ext uri="{BB962C8B-B14F-4D97-AF65-F5344CB8AC3E}">
        <p14:creationId xmlns:p14="http://schemas.microsoft.com/office/powerpoint/2010/main" val="2629364537"/>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69005-51B1-44AD-9EA0-8F22E20EFAD5}"/>
              </a:ext>
            </a:extLst>
          </p:cNvPr>
          <p:cNvSpPr>
            <a:spLocks noGrp="1"/>
          </p:cNvSpPr>
          <p:nvPr>
            <p:ph type="title"/>
          </p:nvPr>
        </p:nvSpPr>
        <p:spPr/>
        <p:txBody>
          <a:bodyPr/>
          <a:lstStyle/>
          <a:p>
            <a:r>
              <a:rPr lang="zh-CN" altLang="en-US" sz="3200" dirty="0"/>
              <a:t>政府牵头：制定家庭、社区垃圾分类报告清单</a:t>
            </a:r>
          </a:p>
        </p:txBody>
      </p:sp>
      <p:sp>
        <p:nvSpPr>
          <p:cNvPr id="3" name="内容占位符 2">
            <a:extLst>
              <a:ext uri="{FF2B5EF4-FFF2-40B4-BE49-F238E27FC236}">
                <a16:creationId xmlns:a16="http://schemas.microsoft.com/office/drawing/2014/main" id="{1F5425BC-ED2C-4973-8818-1D5A2BAE683D}"/>
              </a:ext>
            </a:extLst>
          </p:cNvPr>
          <p:cNvSpPr>
            <a:spLocks noGrp="1"/>
          </p:cNvSpPr>
          <p:nvPr>
            <p:ph idx="1"/>
          </p:nvPr>
        </p:nvSpPr>
        <p:spPr>
          <a:xfrm>
            <a:off x="848006" y="1988840"/>
            <a:ext cx="6711654" cy="4195481"/>
          </a:xfrm>
        </p:spPr>
        <p:txBody>
          <a:bodyPr>
            <a:normAutofit lnSpcReduction="10000"/>
          </a:bodyPr>
          <a:lstStyle/>
          <a:p>
            <a:r>
              <a:rPr lang="en-US" altLang="zh-CN" dirty="0"/>
              <a:t>2015</a:t>
            </a:r>
            <a:r>
              <a:rPr lang="zh-CN" altLang="en-US" dirty="0"/>
              <a:t>年在挪威进行了一项有</a:t>
            </a:r>
            <a:r>
              <a:rPr lang="en-US" altLang="zh-CN" dirty="0"/>
              <a:t>9000</a:t>
            </a:r>
            <a:r>
              <a:rPr lang="zh-CN" altLang="en-US" dirty="0"/>
              <a:t>个家庭参与的社会比较实验。研究者给其中一部分家庭（实验组）寄信，告知每个家庭在过去一年中的垃圾回收情况，以及所在社区的平均垃圾回收表现。另外一部分家庭没有收到这样的信件（控制组）。</a:t>
            </a:r>
          </a:p>
          <a:p>
            <a:endParaRPr lang="zh-CN" altLang="en-US" dirty="0"/>
          </a:p>
          <a:p>
            <a:r>
              <a:rPr lang="zh-CN" altLang="en-US" dirty="0"/>
              <a:t>结果表明，实验组的家庭比控制组提升了</a:t>
            </a:r>
            <a:r>
              <a:rPr lang="en-US" altLang="zh-CN" dirty="0"/>
              <a:t>2%</a:t>
            </a:r>
            <a:r>
              <a:rPr lang="zh-CN" altLang="en-US" dirty="0"/>
              <a:t>的垃圾回收水平；对于初始回收垃圾表现较差的家庭，这个比较的作用尤为凸显。类似的比较数据可以根据情况对于家庭和社区进行实施，以便提高整体垃圾分类回收率。</a:t>
            </a:r>
            <a:endParaRPr lang="en-US" altLang="zh-CN" dirty="0"/>
          </a:p>
          <a:p>
            <a:pPr marL="0" indent="0">
              <a:buNone/>
            </a:pPr>
            <a:endParaRPr lang="en-US" altLang="zh-CN" dirty="0"/>
          </a:p>
          <a:p>
            <a:r>
              <a:rPr lang="zh-CN" altLang="en-US" dirty="0"/>
              <a:t>措施其实：指定报告清单、作为优秀社区评比参考、经济奖励等</a:t>
            </a:r>
          </a:p>
        </p:txBody>
      </p:sp>
    </p:spTree>
    <p:extLst>
      <p:ext uri="{BB962C8B-B14F-4D97-AF65-F5344CB8AC3E}">
        <p14:creationId xmlns:p14="http://schemas.microsoft.com/office/powerpoint/2010/main" val="37416025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TotalTime>
  <Words>9676</Words>
  <Application>Microsoft Office PowerPoint</Application>
  <PresentationFormat>全屏显示(4:3)</PresentationFormat>
  <Paragraphs>631</Paragraphs>
  <Slides>129</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129</vt:i4>
      </vt:variant>
    </vt:vector>
  </HeadingPairs>
  <TitlesOfParts>
    <vt:vector size="135" baseType="lpstr">
      <vt:lpstr>-apple-system-font</vt:lpstr>
      <vt:lpstr>等线</vt:lpstr>
      <vt:lpstr>等线 Light</vt:lpstr>
      <vt:lpstr>Arial</vt:lpstr>
      <vt:lpstr>Wingdings 3</vt:lpstr>
      <vt:lpstr>Office 主题​​</vt:lpstr>
      <vt:lpstr>党的十九大报告</vt:lpstr>
      <vt:lpstr>主要内容</vt:lpstr>
      <vt:lpstr>框架</vt:lpstr>
      <vt:lpstr>1.文化的定义</vt:lpstr>
      <vt:lpstr>2.器物层面</vt:lpstr>
      <vt:lpstr>3.制度层面</vt:lpstr>
      <vt:lpstr>4.精神心理层面</vt:lpstr>
      <vt:lpstr>  特点一：从世界文明、全球视野看文化 </vt:lpstr>
      <vt:lpstr> 特点二：在中国历史“长时段”中审视中国特色社会主义文化</vt:lpstr>
      <vt:lpstr>5.文化的历史</vt:lpstr>
      <vt:lpstr>5.文化的历史</vt:lpstr>
      <vt:lpstr>《文明的冲突》 </vt:lpstr>
      <vt:lpstr>二、我国社会主义文化理论与制度</vt:lpstr>
      <vt:lpstr>1.我国社会主义文化的构成与面向</vt:lpstr>
      <vt:lpstr>革命文化和社会主义先进文化</vt:lpstr>
      <vt:lpstr>三个面向</vt:lpstr>
      <vt:lpstr>2.中国特色社会主义文化理论</vt:lpstr>
      <vt:lpstr>2.2.1文化自信理论 </vt:lpstr>
      <vt:lpstr>文化自信         ——大国担当</vt:lpstr>
      <vt:lpstr>PowerPoint 演示文稿</vt:lpstr>
      <vt:lpstr>2.2.2发展文化理论</vt:lpstr>
      <vt:lpstr>2.2.6优秀传统文化转化发展理论</vt:lpstr>
      <vt:lpstr>2.2.7提升国家文化软实力理论</vt:lpstr>
      <vt:lpstr>3.中国特色社会主义文化制度</vt:lpstr>
      <vt:lpstr>三、巩固和发展社会主义意识形态</vt:lpstr>
      <vt:lpstr>什么是意识形态</vt:lpstr>
      <vt:lpstr>1.马克思主义中国化时代化大众化</vt:lpstr>
      <vt:lpstr>马克思主义中国化 </vt:lpstr>
      <vt:lpstr>时代化大众化</vt:lpstr>
      <vt:lpstr>2.加快构建中国特色哲学社会科学 </vt:lpstr>
      <vt:lpstr>3.加强意识形态阵地建设</vt:lpstr>
      <vt:lpstr>文化与意识形态的关系</vt:lpstr>
      <vt:lpstr>PowerPoint 演示文稿</vt:lpstr>
      <vt:lpstr>十九大报告强调意识形态： </vt:lpstr>
      <vt:lpstr>举例：美国电影的意识形态输出</vt:lpstr>
      <vt:lpstr>大家的意识形态</vt:lpstr>
      <vt:lpstr>有些问题是发展的慢，有些问题是发展的快 </vt:lpstr>
      <vt:lpstr>PowerPoint 演示文稿</vt:lpstr>
      <vt:lpstr>四、培育和践行社会主义核心价值观</vt:lpstr>
      <vt:lpstr>PowerPoint 演示文稿</vt:lpstr>
      <vt:lpstr>1.当代中国精神的体现</vt:lpstr>
      <vt:lpstr>社会主义核心价值观发展和由来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2.引导、养成、保障</vt:lpstr>
      <vt:lpstr>3.加强思想道德建设</vt:lpstr>
      <vt:lpstr>PowerPoint 演示文稿</vt:lpstr>
      <vt:lpstr>文化自觉</vt:lpstr>
      <vt:lpstr>抵制消极文化</vt:lpstr>
      <vt:lpstr>正能量</vt:lpstr>
      <vt:lpstr>五、推动社会主义文化繁荣兴盛</vt:lpstr>
      <vt:lpstr>文艺与文化产业</vt:lpstr>
      <vt:lpstr>PowerPoint 演示文稿</vt:lpstr>
      <vt:lpstr>文化产业规模</vt:lpstr>
      <vt:lpstr>PowerPoint 演示文稿</vt:lpstr>
      <vt:lpstr>世界vs中国电影票房排名</vt:lpstr>
      <vt:lpstr>对比得出</vt:lpstr>
      <vt:lpstr>1.繁荣发展社会主义文艺</vt:lpstr>
      <vt:lpstr>2.推动中华优秀传统文化创造性转化、创新性发展</vt:lpstr>
      <vt:lpstr>3.推动文化事业与文化产业发展</vt:lpstr>
      <vt:lpstr>“体育”和“健身”</vt:lpstr>
      <vt:lpstr>对比</vt:lpstr>
      <vt:lpstr>4.讲好中国故事</vt:lpstr>
      <vt:lpstr>六、社会主义文化建设</vt:lpstr>
      <vt:lpstr>习近平社会主义文化建设思想</vt:lpstr>
      <vt:lpstr>习近平中国特色社会主义文化建立理论体系</vt:lpstr>
      <vt:lpstr>习近平中国特色社会主义文化建设思想的重要内容（特征）</vt:lpstr>
      <vt:lpstr>文化建设与文艺、文艺工作的关系</vt:lpstr>
      <vt:lpstr>PowerPoint 演示文稿</vt:lpstr>
      <vt:lpstr>PowerPoint 演示文稿</vt:lpstr>
      <vt:lpstr>民族文化和民族精神的崛起</vt:lpstr>
      <vt:lpstr>把牢文化建设的正确方向：以问题为导向</vt:lpstr>
      <vt:lpstr>PowerPoint 演示文稿</vt:lpstr>
      <vt:lpstr>PowerPoint 演示文稿</vt:lpstr>
      <vt:lpstr>汉族中国文化特点</vt:lpstr>
      <vt:lpstr>问题：简要说三点</vt:lpstr>
      <vt:lpstr>PowerPoint 演示文稿</vt:lpstr>
      <vt:lpstr>PowerPoint 演示文稿</vt:lpstr>
      <vt:lpstr>PowerPoint 演示文稿</vt:lpstr>
      <vt:lpstr>PowerPoint 演示文稿</vt:lpstr>
      <vt:lpstr>PowerPoint 演示文稿</vt:lpstr>
      <vt:lpstr>如何实现文化建设目标 </vt:lpstr>
      <vt:lpstr>PowerPoint 演示文稿</vt:lpstr>
      <vt:lpstr>PowerPoint 演示文稿</vt:lpstr>
      <vt:lpstr>PowerPoint 演示文稿</vt:lpstr>
      <vt:lpstr>外延扩展： 勤劳、脚踏实地（以工作为例）【这个例子有待商榷！】</vt:lpstr>
      <vt:lpstr>外延扩展： 讲卫生——环保——垃圾分类</vt:lpstr>
      <vt:lpstr>垃圾分类： 文化+政治+经济+社会治理</vt:lpstr>
      <vt:lpstr>垃圾分类： 文化+政治+经济+社会治理</vt:lpstr>
      <vt:lpstr>PowerPoint 演示文稿</vt:lpstr>
      <vt:lpstr>PowerPoint 演示文稿</vt:lpstr>
      <vt:lpstr>如何从文化建设角度 促进垃圾分类管理？  </vt:lpstr>
      <vt:lpstr>政府、企业合作助推 </vt:lpstr>
      <vt:lpstr>政府牵头：制定家庭、社区垃圾分类报告清单</vt:lpstr>
      <vt:lpstr>PowerPoint 演示文稿</vt:lpstr>
      <vt:lpstr>PowerPoint 演示文稿</vt:lpstr>
      <vt:lpstr>青年习近平简历 13-37岁</vt:lpstr>
      <vt:lpstr>PowerPoint 演示文稿</vt:lpstr>
      <vt:lpstr>PowerPoint 演示文稿</vt:lpstr>
      <vt:lpstr>传承篇——父子想见不相识</vt:lpstr>
      <vt:lpstr>1996年12月，习近平回忆这次见面：</vt:lpstr>
      <vt:lpstr>简朴家风</vt:lpstr>
      <vt:lpstr>PowerPoint 演示文稿</vt:lpstr>
      <vt:lpstr>习乾平 《一生信守“奢靡误国，勤俭兴邦”》</vt:lpstr>
      <vt:lpstr>PowerPoint 演示文稿</vt:lpstr>
      <vt:lpstr>PowerPoint 演示文稿</vt:lpstr>
      <vt:lpstr>读书篇——知青岁月</vt:lpstr>
      <vt:lpstr>PowerPoint 演示文稿</vt:lpstr>
      <vt:lpstr>PowerPoint 演示文稿</vt:lpstr>
      <vt:lpstr>PowerPoint 演示文稿</vt:lpstr>
      <vt:lpstr>PowerPoint 演示文稿</vt:lpstr>
      <vt:lpstr>文艺篇——文艺与社会</vt:lpstr>
      <vt:lpstr>PowerPoint 演示文稿</vt:lpstr>
      <vt:lpstr>建设篇——文化“红楼”</vt:lpstr>
      <vt:lpstr>PowerPoint 演示文稿</vt:lpstr>
      <vt:lpstr>PowerPoint 演示文稿</vt:lpstr>
      <vt:lpstr>PowerPoint 演示文稿</vt:lpstr>
      <vt:lpstr>PowerPoint 演示文稿</vt:lpstr>
      <vt:lpstr>PowerPoint 演示文稿</vt:lpstr>
      <vt:lpstr>PowerPoint 演示文稿</vt:lpstr>
      <vt:lpstr>对于同学们来说，这节课，大家除了了解中国特色社会主义文化建设的知识之外，在以后，还要做到以下两件事情：</vt:lpstr>
      <vt:lpstr>严于律己</vt:lpstr>
      <vt:lpstr>宽以待人</vt:lpstr>
      <vt:lpstr>感谢大家！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中国特色社会主义文化建设</dc:title>
  <dc:creator>wang ming</dc:creator>
  <cp:lastModifiedBy>Wsp</cp:lastModifiedBy>
  <cp:revision>32</cp:revision>
  <dcterms:created xsi:type="dcterms:W3CDTF">2019-09-19T03:30:19Z</dcterms:created>
  <dcterms:modified xsi:type="dcterms:W3CDTF">2021-01-02T08:32:11Z</dcterms:modified>
</cp:coreProperties>
</file>